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73" r:id="rId3"/>
    <p:sldId id="257" r:id="rId4"/>
    <p:sldId id="269" r:id="rId5"/>
    <p:sldId id="270" r:id="rId6"/>
    <p:sldId id="271" r:id="rId7"/>
    <p:sldId id="258" r:id="rId8"/>
    <p:sldId id="262" r:id="rId9"/>
    <p:sldId id="260" r:id="rId10"/>
    <p:sldId id="259" r:id="rId11"/>
    <p:sldId id="261" r:id="rId12"/>
    <p:sldId id="264" r:id="rId13"/>
    <p:sldId id="265" r:id="rId14"/>
    <p:sldId id="266" r:id="rId15"/>
    <p:sldId id="263" r:id="rId16"/>
    <p:sldId id="267" r:id="rId17"/>
    <p:sldId id="268" r:id="rId18"/>
  </p:sldIdLst>
  <p:sldSz cx="12192000" cy="6858000"/>
  <p:notesSz cx="6858000" cy="9144000"/>
  <p:defaultText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8D2905-E0FC-48F3-B776-8DF5961DE31A}" type="datetimeFigureOut">
              <a:rPr lang="ru-RU" smtClean="0"/>
              <a:t>25.09.2024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4EE29CF-AB60-4810-AB26-10D49A9B2DF0}" type="slidenum">
              <a:rPr lang="ru-RU" smtClean="0"/>
              <a:t>‹#›</a:t>
            </a:fld>
            <a:endParaRPr lang="ru-RU"/>
          </a:p>
        </p:txBody>
      </p:sp>
    </p:spTree>
    <p:extLst>
      <p:ext uri="{BB962C8B-B14F-4D97-AF65-F5344CB8AC3E}">
        <p14:creationId xmlns:p14="http://schemas.microsoft.com/office/powerpoint/2010/main" val="36299733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9" name="Google Shape;139;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1EFD735-1E99-4D3D-9DD5-9C821C5E68FE}"/>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endParaRPr lang="ru-KZ"/>
          </a:p>
        </p:txBody>
      </p:sp>
      <p:sp>
        <p:nvSpPr>
          <p:cNvPr id="3" name="Подзаголовок 2">
            <a:extLst>
              <a:ext uri="{FF2B5EF4-FFF2-40B4-BE49-F238E27FC236}">
                <a16:creationId xmlns:a16="http://schemas.microsoft.com/office/drawing/2014/main" id="{41F8A6CB-E241-44CF-A5F6-20805F33E8E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KZ"/>
          </a:p>
        </p:txBody>
      </p:sp>
      <p:sp>
        <p:nvSpPr>
          <p:cNvPr id="4" name="Дата 3">
            <a:extLst>
              <a:ext uri="{FF2B5EF4-FFF2-40B4-BE49-F238E27FC236}">
                <a16:creationId xmlns:a16="http://schemas.microsoft.com/office/drawing/2014/main" id="{68FF74C8-F704-4DE8-9A15-5A626FE5A43C}"/>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6D7CF78E-2DF8-4A24-930F-92A89F2F30DB}"/>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1916BED-A354-4AAB-84E3-DE43361FC5A4}"/>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37368106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DFBD339-E7EB-4F3D-9E64-27E56F5285A9}"/>
              </a:ext>
            </a:extLst>
          </p:cNvPr>
          <p:cNvSpPr>
            <a:spLocks noGrp="1"/>
          </p:cNvSpPr>
          <p:nvPr>
            <p:ph type="title"/>
          </p:nvPr>
        </p:nvSpPr>
        <p:spPr/>
        <p:txBody>
          <a:bodyPr/>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2760A0AF-2C59-4076-B5C6-A056BD4A4656}"/>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A0700062-A652-4FCE-A702-40B3184BFBA8}"/>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6860F875-32A7-4F2A-BDDE-84FAEFCF3A04}"/>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0CA7D831-D986-4FB6-A4E5-7002F5B9DDD7}"/>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195225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73AE8DB0-3FEF-419A-BF27-8A4B50AF2717}"/>
              </a:ext>
            </a:extLst>
          </p:cNvPr>
          <p:cNvSpPr>
            <a:spLocks noGrp="1"/>
          </p:cNvSpPr>
          <p:nvPr>
            <p:ph type="title" orient="vert"/>
          </p:nvPr>
        </p:nvSpPr>
        <p:spPr>
          <a:xfrm>
            <a:off x="8724900" y="365125"/>
            <a:ext cx="2628900" cy="5811838"/>
          </a:xfrm>
        </p:spPr>
        <p:txBody>
          <a:bodyPr vert="eaVert"/>
          <a:lstStyle/>
          <a:p>
            <a:r>
              <a:rPr lang="ru-RU"/>
              <a:t>Образец заголовка</a:t>
            </a:r>
            <a:endParaRPr lang="ru-KZ"/>
          </a:p>
        </p:txBody>
      </p:sp>
      <p:sp>
        <p:nvSpPr>
          <p:cNvPr id="3" name="Вертикальный текст 2">
            <a:extLst>
              <a:ext uri="{FF2B5EF4-FFF2-40B4-BE49-F238E27FC236}">
                <a16:creationId xmlns:a16="http://schemas.microsoft.com/office/drawing/2014/main" id="{4DCC1FCD-12D6-4923-A3F1-539DC5EF5A18}"/>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17E33F2E-4A8A-4F6D-8B0A-FA6414C26189}"/>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2F67E3A0-639A-48CE-88E4-B89EAD66D67E}"/>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9DD32700-7ED4-4122-BC80-CDCEE0C6DF4C}"/>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33644481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54"/>
        <p:cNvGrpSpPr/>
        <p:nvPr/>
      </p:nvGrpSpPr>
      <p:grpSpPr>
        <a:xfrm>
          <a:off x="0" y="0"/>
          <a:ext cx="0" cy="0"/>
          <a:chOff x="0" y="0"/>
          <a:chExt cx="0" cy="0"/>
        </a:xfrm>
      </p:grpSpPr>
      <p:sp>
        <p:nvSpPr>
          <p:cNvPr id="55" name="Google Shape;55;p37"/>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Autofit/>
          </a:bodyPr>
          <a:lstStyle>
            <a:lvl1pPr marR="0" lvl="0"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1pPr>
            <a:lvl2pPr marR="0" lvl="1"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2pPr>
            <a:lvl3pPr marR="0" lvl="2"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3pPr>
            <a:lvl4pPr marR="0" lvl="3"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4pPr>
            <a:lvl5pPr marR="0" lvl="4"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5pPr>
            <a:lvl6pPr marR="0" lvl="5"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6pPr>
            <a:lvl7pPr marR="0" lvl="6"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7pPr>
            <a:lvl8pPr marR="0" lvl="7"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8pPr>
            <a:lvl9pPr marR="0" lvl="8" algn="l">
              <a:lnSpc>
                <a:spcPct val="100000"/>
              </a:lnSpc>
              <a:spcBef>
                <a:spcPts val="0"/>
              </a:spcBef>
              <a:spcAft>
                <a:spcPts val="0"/>
              </a:spcAft>
              <a:buClr>
                <a:schemeClr val="dk1"/>
              </a:buClr>
              <a:buSzPts val="2800"/>
              <a:buFont typeface="Arial"/>
              <a:buNone/>
              <a:defRPr sz="3733" b="0" i="0" u="none" strike="noStrike" cap="none">
                <a:solidFill>
                  <a:schemeClr val="dk1"/>
                </a:solidFill>
                <a:latin typeface="Arial"/>
                <a:ea typeface="Arial"/>
                <a:cs typeface="Arial"/>
                <a:sym typeface="Arial"/>
              </a:defRPr>
            </a:lvl9pPr>
          </a:lstStyle>
          <a:p>
            <a:endParaRPr/>
          </a:p>
        </p:txBody>
      </p:sp>
      <p:sp>
        <p:nvSpPr>
          <p:cNvPr id="56" name="Google Shape;56;p37"/>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Autofit/>
          </a:bodyPr>
          <a:lstStyle>
            <a:lvl1pPr marL="609585" marR="0" lvl="0" indent="-457189" algn="l">
              <a:lnSpc>
                <a:spcPct val="115000"/>
              </a:lnSpc>
              <a:spcBef>
                <a:spcPts val="0"/>
              </a:spcBef>
              <a:spcAft>
                <a:spcPts val="0"/>
              </a:spcAft>
              <a:buClr>
                <a:schemeClr val="dk2"/>
              </a:buClr>
              <a:buSzPts val="1800"/>
              <a:buFont typeface="Arial"/>
              <a:buChar char="●"/>
              <a:defRPr sz="2400" b="0" i="0" u="none" strike="noStrike" cap="none">
                <a:solidFill>
                  <a:schemeClr val="dk2"/>
                </a:solidFill>
                <a:latin typeface="Arial"/>
                <a:ea typeface="Arial"/>
                <a:cs typeface="Arial"/>
                <a:sym typeface="Arial"/>
              </a:defRPr>
            </a:lvl1pPr>
            <a:lvl2pPr marL="1219170" marR="0" lvl="1"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2pPr>
            <a:lvl3pPr marL="1828754" marR="0" lvl="2"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3pPr>
            <a:lvl4pPr marL="2438339" marR="0" lvl="3"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4pPr>
            <a:lvl5pPr marL="3047924" marR="0" lvl="4"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5pPr>
            <a:lvl6pPr marL="3657509" marR="0" lvl="5"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6pPr>
            <a:lvl7pPr marL="4267093" marR="0" lvl="6"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7pPr>
            <a:lvl8pPr marL="4876678" marR="0" lvl="7" indent="-423323" algn="l">
              <a:lnSpc>
                <a:spcPct val="115000"/>
              </a:lnSpc>
              <a:spcBef>
                <a:spcPts val="2133"/>
              </a:spcBef>
              <a:spcAft>
                <a:spcPts val="0"/>
              </a:spcAft>
              <a:buClr>
                <a:schemeClr val="dk2"/>
              </a:buClr>
              <a:buSzPts val="1400"/>
              <a:buFont typeface="Arial"/>
              <a:buChar char="○"/>
              <a:defRPr sz="1867" b="0" i="0" u="none" strike="noStrike" cap="none">
                <a:solidFill>
                  <a:schemeClr val="dk2"/>
                </a:solidFill>
                <a:latin typeface="Arial"/>
                <a:ea typeface="Arial"/>
                <a:cs typeface="Arial"/>
                <a:sym typeface="Arial"/>
              </a:defRPr>
            </a:lvl8pPr>
            <a:lvl9pPr marL="5486263" marR="0" lvl="8" indent="-423323" algn="l">
              <a:lnSpc>
                <a:spcPct val="115000"/>
              </a:lnSpc>
              <a:spcBef>
                <a:spcPts val="2133"/>
              </a:spcBef>
              <a:spcAft>
                <a:spcPts val="2133"/>
              </a:spcAft>
              <a:buClr>
                <a:schemeClr val="dk2"/>
              </a:buClr>
              <a:buSzPts val="1400"/>
              <a:buFont typeface="Arial"/>
              <a:buChar char="■"/>
              <a:defRPr sz="1867" b="0" i="0" u="none" strike="noStrike" cap="none">
                <a:solidFill>
                  <a:schemeClr val="dk2"/>
                </a:solidFill>
                <a:latin typeface="Arial"/>
                <a:ea typeface="Arial"/>
                <a:cs typeface="Arial"/>
                <a:sym typeface="Arial"/>
              </a:defRPr>
            </a:lvl9pPr>
          </a:lstStyle>
          <a:p>
            <a:endParaRPr/>
          </a:p>
        </p:txBody>
      </p:sp>
      <p:sp>
        <p:nvSpPr>
          <p:cNvPr id="57" name="Google Shape;57;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18591413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65949E4-69CE-47D7-A7EA-3F0973432357}"/>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60247EC5-96CA-47C8-BA1B-19574DB3B08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C21533E2-46FF-4691-85F0-71A66E0304D8}"/>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F8E4CE9C-4A73-4CF7-BD78-CA9D81EE9FD9}"/>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CBA43BA9-DE07-4DE6-AAFF-73BC66A08B0F}"/>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209188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1C4DB41-31DD-4874-9584-62F5ABA21DA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endParaRPr lang="ru-KZ"/>
          </a:p>
        </p:txBody>
      </p:sp>
      <p:sp>
        <p:nvSpPr>
          <p:cNvPr id="3" name="Текст 2">
            <a:extLst>
              <a:ext uri="{FF2B5EF4-FFF2-40B4-BE49-F238E27FC236}">
                <a16:creationId xmlns:a16="http://schemas.microsoft.com/office/drawing/2014/main" id="{857AD56F-7957-4668-A3A7-314F124E6DA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931894ED-2581-4E42-BD45-1D53059ED7B1}"/>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1D1E4B9F-B2A0-4CF2-A930-29B0DC48BFB0}"/>
              </a:ext>
            </a:extLst>
          </p:cNvPr>
          <p:cNvSpPr>
            <a:spLocks noGrp="1"/>
          </p:cNvSpPr>
          <p:nvPr>
            <p:ph type="ftr" sz="quarter" idx="11"/>
          </p:nvPr>
        </p:nvSpPr>
        <p:spPr/>
        <p:txBody>
          <a:bodyPr/>
          <a:lstStyle/>
          <a:p>
            <a:endParaRPr lang="ru-KZ"/>
          </a:p>
        </p:txBody>
      </p:sp>
      <p:sp>
        <p:nvSpPr>
          <p:cNvPr id="6" name="Номер слайда 5">
            <a:extLst>
              <a:ext uri="{FF2B5EF4-FFF2-40B4-BE49-F238E27FC236}">
                <a16:creationId xmlns:a16="http://schemas.microsoft.com/office/drawing/2014/main" id="{3AD4513F-BF09-4845-AEE6-36166ED401BE}"/>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13442451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2494DB2-51C5-4273-B0D5-10B3EF63DBAD}"/>
              </a:ext>
            </a:extLst>
          </p:cNvPr>
          <p:cNvSpPr>
            <a:spLocks noGrp="1"/>
          </p:cNvSpPr>
          <p:nvPr>
            <p:ph type="title"/>
          </p:nvPr>
        </p:nvSpPr>
        <p:spPr/>
        <p:txBody>
          <a:bodyPr/>
          <a:lstStyle/>
          <a:p>
            <a:r>
              <a:rPr lang="ru-RU"/>
              <a:t>Образец заголовка</a:t>
            </a:r>
            <a:endParaRPr lang="ru-KZ"/>
          </a:p>
        </p:txBody>
      </p:sp>
      <p:sp>
        <p:nvSpPr>
          <p:cNvPr id="3" name="Объект 2">
            <a:extLst>
              <a:ext uri="{FF2B5EF4-FFF2-40B4-BE49-F238E27FC236}">
                <a16:creationId xmlns:a16="http://schemas.microsoft.com/office/drawing/2014/main" id="{FC9B2C1E-2108-4C14-8660-13127D4BDDF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Объект 3">
            <a:extLst>
              <a:ext uri="{FF2B5EF4-FFF2-40B4-BE49-F238E27FC236}">
                <a16:creationId xmlns:a16="http://schemas.microsoft.com/office/drawing/2014/main" id="{905E50DF-0F98-4C7C-9285-DE100C99D783}"/>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Дата 4">
            <a:extLst>
              <a:ext uri="{FF2B5EF4-FFF2-40B4-BE49-F238E27FC236}">
                <a16:creationId xmlns:a16="http://schemas.microsoft.com/office/drawing/2014/main" id="{53844CB7-670F-428E-B175-A70DAE25BF48}"/>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6" name="Нижний колонтитул 5">
            <a:extLst>
              <a:ext uri="{FF2B5EF4-FFF2-40B4-BE49-F238E27FC236}">
                <a16:creationId xmlns:a16="http://schemas.microsoft.com/office/drawing/2014/main" id="{46856C41-D8E5-424A-8B1E-AED9EA64DBE6}"/>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73E9C79E-2151-4FE4-8754-3871435F5983}"/>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3114790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B666642-F0D0-4D80-A26B-FDD7A4DCE2BF}"/>
              </a:ext>
            </a:extLst>
          </p:cNvPr>
          <p:cNvSpPr>
            <a:spLocks noGrp="1"/>
          </p:cNvSpPr>
          <p:nvPr>
            <p:ph type="title"/>
          </p:nvPr>
        </p:nvSpPr>
        <p:spPr>
          <a:xfrm>
            <a:off x="839788" y="365125"/>
            <a:ext cx="10515600" cy="1325563"/>
          </a:xfrm>
        </p:spPr>
        <p:txBody>
          <a:bodyPr/>
          <a:lstStyle/>
          <a:p>
            <a:r>
              <a:rPr lang="ru-RU"/>
              <a:t>Образец заголовка</a:t>
            </a:r>
            <a:endParaRPr lang="ru-KZ"/>
          </a:p>
        </p:txBody>
      </p:sp>
      <p:sp>
        <p:nvSpPr>
          <p:cNvPr id="3" name="Текст 2">
            <a:extLst>
              <a:ext uri="{FF2B5EF4-FFF2-40B4-BE49-F238E27FC236}">
                <a16:creationId xmlns:a16="http://schemas.microsoft.com/office/drawing/2014/main" id="{ED4878CF-B383-4042-855B-1BCD85D7F8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1EBDF64F-4FE5-4793-B2E2-0B68470C22F3}"/>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5" name="Текст 4">
            <a:extLst>
              <a:ext uri="{FF2B5EF4-FFF2-40B4-BE49-F238E27FC236}">
                <a16:creationId xmlns:a16="http://schemas.microsoft.com/office/drawing/2014/main" id="{AFDAF7F4-773F-40AB-9BE3-22067FDFD51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DB9C3C82-53D7-4C06-86C6-18CD08731934}"/>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7" name="Дата 6">
            <a:extLst>
              <a:ext uri="{FF2B5EF4-FFF2-40B4-BE49-F238E27FC236}">
                <a16:creationId xmlns:a16="http://schemas.microsoft.com/office/drawing/2014/main" id="{20828EC1-3985-4AC6-9745-D1666A8D1731}"/>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8" name="Нижний колонтитул 7">
            <a:extLst>
              <a:ext uri="{FF2B5EF4-FFF2-40B4-BE49-F238E27FC236}">
                <a16:creationId xmlns:a16="http://schemas.microsoft.com/office/drawing/2014/main" id="{C8F33BD5-B4E8-4D5A-A79A-EEC56756E1CC}"/>
              </a:ext>
            </a:extLst>
          </p:cNvPr>
          <p:cNvSpPr>
            <a:spLocks noGrp="1"/>
          </p:cNvSpPr>
          <p:nvPr>
            <p:ph type="ftr" sz="quarter" idx="11"/>
          </p:nvPr>
        </p:nvSpPr>
        <p:spPr/>
        <p:txBody>
          <a:bodyPr/>
          <a:lstStyle/>
          <a:p>
            <a:endParaRPr lang="ru-KZ"/>
          </a:p>
        </p:txBody>
      </p:sp>
      <p:sp>
        <p:nvSpPr>
          <p:cNvPr id="9" name="Номер слайда 8">
            <a:extLst>
              <a:ext uri="{FF2B5EF4-FFF2-40B4-BE49-F238E27FC236}">
                <a16:creationId xmlns:a16="http://schemas.microsoft.com/office/drawing/2014/main" id="{3E2ECD07-C9A5-471C-A514-0E15944C36E3}"/>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741542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0C6FFFA-35F4-4BDF-B74A-EEB018EEAF46}"/>
              </a:ext>
            </a:extLst>
          </p:cNvPr>
          <p:cNvSpPr>
            <a:spLocks noGrp="1"/>
          </p:cNvSpPr>
          <p:nvPr>
            <p:ph type="title"/>
          </p:nvPr>
        </p:nvSpPr>
        <p:spPr/>
        <p:txBody>
          <a:bodyPr/>
          <a:lstStyle/>
          <a:p>
            <a:r>
              <a:rPr lang="ru-RU"/>
              <a:t>Образец заголовка</a:t>
            </a:r>
            <a:endParaRPr lang="ru-KZ"/>
          </a:p>
        </p:txBody>
      </p:sp>
      <p:sp>
        <p:nvSpPr>
          <p:cNvPr id="3" name="Дата 2">
            <a:extLst>
              <a:ext uri="{FF2B5EF4-FFF2-40B4-BE49-F238E27FC236}">
                <a16:creationId xmlns:a16="http://schemas.microsoft.com/office/drawing/2014/main" id="{2287EB6A-96E5-4C02-A7E0-2138E348DC93}"/>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4" name="Нижний колонтитул 3">
            <a:extLst>
              <a:ext uri="{FF2B5EF4-FFF2-40B4-BE49-F238E27FC236}">
                <a16:creationId xmlns:a16="http://schemas.microsoft.com/office/drawing/2014/main" id="{5C07BC8E-6EE2-4E04-95C9-CAAB35B3F864}"/>
              </a:ext>
            </a:extLst>
          </p:cNvPr>
          <p:cNvSpPr>
            <a:spLocks noGrp="1"/>
          </p:cNvSpPr>
          <p:nvPr>
            <p:ph type="ftr" sz="quarter" idx="11"/>
          </p:nvPr>
        </p:nvSpPr>
        <p:spPr/>
        <p:txBody>
          <a:bodyPr/>
          <a:lstStyle/>
          <a:p>
            <a:endParaRPr lang="ru-KZ"/>
          </a:p>
        </p:txBody>
      </p:sp>
      <p:sp>
        <p:nvSpPr>
          <p:cNvPr id="5" name="Номер слайда 4">
            <a:extLst>
              <a:ext uri="{FF2B5EF4-FFF2-40B4-BE49-F238E27FC236}">
                <a16:creationId xmlns:a16="http://schemas.microsoft.com/office/drawing/2014/main" id="{A0FC8ADF-CDD0-4EF5-8F0E-5190A58C3AD3}"/>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2582012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BE8DC13C-1495-4E67-A615-8FA36B17B108}"/>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3" name="Нижний колонтитул 2">
            <a:extLst>
              <a:ext uri="{FF2B5EF4-FFF2-40B4-BE49-F238E27FC236}">
                <a16:creationId xmlns:a16="http://schemas.microsoft.com/office/drawing/2014/main" id="{4C31A171-286A-4D64-A019-5D20CB9551B0}"/>
              </a:ext>
            </a:extLst>
          </p:cNvPr>
          <p:cNvSpPr>
            <a:spLocks noGrp="1"/>
          </p:cNvSpPr>
          <p:nvPr>
            <p:ph type="ftr" sz="quarter" idx="11"/>
          </p:nvPr>
        </p:nvSpPr>
        <p:spPr/>
        <p:txBody>
          <a:bodyPr/>
          <a:lstStyle/>
          <a:p>
            <a:endParaRPr lang="ru-KZ"/>
          </a:p>
        </p:txBody>
      </p:sp>
      <p:sp>
        <p:nvSpPr>
          <p:cNvPr id="4" name="Номер слайда 3">
            <a:extLst>
              <a:ext uri="{FF2B5EF4-FFF2-40B4-BE49-F238E27FC236}">
                <a16:creationId xmlns:a16="http://schemas.microsoft.com/office/drawing/2014/main" id="{6EFFBEE5-DDE3-4B63-8102-B3459D05C2AC}"/>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32782893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E1478F1-9E47-4047-9B0B-2740B3A1F6A4}"/>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Объект 2">
            <a:extLst>
              <a:ext uri="{FF2B5EF4-FFF2-40B4-BE49-F238E27FC236}">
                <a16:creationId xmlns:a16="http://schemas.microsoft.com/office/drawing/2014/main" id="{DA9B2DDC-FF9A-4FF2-9FF9-3CDDF51412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Текст 3">
            <a:extLst>
              <a:ext uri="{FF2B5EF4-FFF2-40B4-BE49-F238E27FC236}">
                <a16:creationId xmlns:a16="http://schemas.microsoft.com/office/drawing/2014/main" id="{158F8216-31CA-447C-84C4-2EAC852648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14308712-1E7B-4581-BBBB-6CFA89AFB065}"/>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6" name="Нижний колонтитул 5">
            <a:extLst>
              <a:ext uri="{FF2B5EF4-FFF2-40B4-BE49-F238E27FC236}">
                <a16:creationId xmlns:a16="http://schemas.microsoft.com/office/drawing/2014/main" id="{B512441E-DF41-45A5-B5A6-2CF4F258819A}"/>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6D0C15AC-A096-49A6-87C3-012FAC45548B}"/>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254420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D2AB60B-C398-4D8F-968C-7182310C557B}"/>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endParaRPr lang="ru-KZ"/>
          </a:p>
        </p:txBody>
      </p:sp>
      <p:sp>
        <p:nvSpPr>
          <p:cNvPr id="3" name="Рисунок 2">
            <a:extLst>
              <a:ext uri="{FF2B5EF4-FFF2-40B4-BE49-F238E27FC236}">
                <a16:creationId xmlns:a16="http://schemas.microsoft.com/office/drawing/2014/main" id="{50461DC0-C0A9-48D7-9C8A-DB194AA3CC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KZ"/>
          </a:p>
        </p:txBody>
      </p:sp>
      <p:sp>
        <p:nvSpPr>
          <p:cNvPr id="4" name="Текст 3">
            <a:extLst>
              <a:ext uri="{FF2B5EF4-FFF2-40B4-BE49-F238E27FC236}">
                <a16:creationId xmlns:a16="http://schemas.microsoft.com/office/drawing/2014/main" id="{F4056E72-725E-4CC4-A3BD-C630BEF5A6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282ECC22-4509-43FE-A881-BCA03D9ACEF2}"/>
              </a:ext>
            </a:extLst>
          </p:cNvPr>
          <p:cNvSpPr>
            <a:spLocks noGrp="1"/>
          </p:cNvSpPr>
          <p:nvPr>
            <p:ph type="dt" sz="half" idx="10"/>
          </p:nvPr>
        </p:nvSpPr>
        <p:spPr/>
        <p:txBody>
          <a:bodyPr/>
          <a:lstStyle/>
          <a:p>
            <a:fld id="{F93D475B-FD30-4B51-BB84-38F78D630946}" type="datetimeFigureOut">
              <a:rPr lang="ru-KZ" smtClean="0"/>
              <a:t>09/25/2024</a:t>
            </a:fld>
            <a:endParaRPr lang="ru-KZ"/>
          </a:p>
        </p:txBody>
      </p:sp>
      <p:sp>
        <p:nvSpPr>
          <p:cNvPr id="6" name="Нижний колонтитул 5">
            <a:extLst>
              <a:ext uri="{FF2B5EF4-FFF2-40B4-BE49-F238E27FC236}">
                <a16:creationId xmlns:a16="http://schemas.microsoft.com/office/drawing/2014/main" id="{51E9FB47-AEC2-49BF-84E8-E98F9DB778EF}"/>
              </a:ext>
            </a:extLst>
          </p:cNvPr>
          <p:cNvSpPr>
            <a:spLocks noGrp="1"/>
          </p:cNvSpPr>
          <p:nvPr>
            <p:ph type="ftr" sz="quarter" idx="11"/>
          </p:nvPr>
        </p:nvSpPr>
        <p:spPr/>
        <p:txBody>
          <a:bodyPr/>
          <a:lstStyle/>
          <a:p>
            <a:endParaRPr lang="ru-KZ"/>
          </a:p>
        </p:txBody>
      </p:sp>
      <p:sp>
        <p:nvSpPr>
          <p:cNvPr id="7" name="Номер слайда 6">
            <a:extLst>
              <a:ext uri="{FF2B5EF4-FFF2-40B4-BE49-F238E27FC236}">
                <a16:creationId xmlns:a16="http://schemas.microsoft.com/office/drawing/2014/main" id="{0C14B712-3543-403E-AA21-EF68076342A4}"/>
              </a:ext>
            </a:extLst>
          </p:cNvPr>
          <p:cNvSpPr>
            <a:spLocks noGrp="1"/>
          </p:cNvSpPr>
          <p:nvPr>
            <p:ph type="sldNum" sz="quarter" idx="12"/>
          </p:nvPr>
        </p:nvSpPr>
        <p:spPr/>
        <p:txBody>
          <a:bodyPr/>
          <a:lstStyle/>
          <a:p>
            <a:fld id="{E0CEC764-7A5E-4F80-AE92-50E969684F52}" type="slidenum">
              <a:rPr lang="ru-KZ" smtClean="0"/>
              <a:t>‹#›</a:t>
            </a:fld>
            <a:endParaRPr lang="ru-KZ"/>
          </a:p>
        </p:txBody>
      </p:sp>
    </p:spTree>
    <p:extLst>
      <p:ext uri="{BB962C8B-B14F-4D97-AF65-F5344CB8AC3E}">
        <p14:creationId xmlns:p14="http://schemas.microsoft.com/office/powerpoint/2010/main" val="918344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0FE7B25-3D1C-40BE-8A1B-D8C7099FEE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ru-KZ"/>
          </a:p>
        </p:txBody>
      </p:sp>
      <p:sp>
        <p:nvSpPr>
          <p:cNvPr id="3" name="Текст 2">
            <a:extLst>
              <a:ext uri="{FF2B5EF4-FFF2-40B4-BE49-F238E27FC236}">
                <a16:creationId xmlns:a16="http://schemas.microsoft.com/office/drawing/2014/main" id="{5297378C-76BB-4F40-A2DC-3DA4584411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KZ"/>
          </a:p>
        </p:txBody>
      </p:sp>
      <p:sp>
        <p:nvSpPr>
          <p:cNvPr id="4" name="Дата 3">
            <a:extLst>
              <a:ext uri="{FF2B5EF4-FFF2-40B4-BE49-F238E27FC236}">
                <a16:creationId xmlns:a16="http://schemas.microsoft.com/office/drawing/2014/main" id="{EB841F47-858B-4E3D-B50F-D024BB30DD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3D475B-FD30-4B51-BB84-38F78D630946}" type="datetimeFigureOut">
              <a:rPr lang="ru-KZ" smtClean="0"/>
              <a:t>09/25/2024</a:t>
            </a:fld>
            <a:endParaRPr lang="ru-KZ"/>
          </a:p>
        </p:txBody>
      </p:sp>
      <p:sp>
        <p:nvSpPr>
          <p:cNvPr id="5" name="Нижний колонтитул 4">
            <a:extLst>
              <a:ext uri="{FF2B5EF4-FFF2-40B4-BE49-F238E27FC236}">
                <a16:creationId xmlns:a16="http://schemas.microsoft.com/office/drawing/2014/main" id="{206B7ED9-396F-46FF-9D47-9541A864D88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KZ"/>
          </a:p>
        </p:txBody>
      </p:sp>
      <p:sp>
        <p:nvSpPr>
          <p:cNvPr id="6" name="Номер слайда 5">
            <a:extLst>
              <a:ext uri="{FF2B5EF4-FFF2-40B4-BE49-F238E27FC236}">
                <a16:creationId xmlns:a16="http://schemas.microsoft.com/office/drawing/2014/main" id="{F28C15F2-8128-49A3-A8F5-1A31E68C294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EC764-7A5E-4F80-AE92-50E969684F52}" type="slidenum">
              <a:rPr lang="ru-KZ" smtClean="0"/>
              <a:t>‹#›</a:t>
            </a:fld>
            <a:endParaRPr lang="ru-KZ"/>
          </a:p>
        </p:txBody>
      </p:sp>
    </p:spTree>
    <p:extLst>
      <p:ext uri="{BB962C8B-B14F-4D97-AF65-F5344CB8AC3E}">
        <p14:creationId xmlns:p14="http://schemas.microsoft.com/office/powerpoint/2010/main" val="46278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K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hyperlink" Target="https://byjus.com/biology/eukaryotic-cells/"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hyperlink" Target="https://byjus.com/biology/pathogen/"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C1F931C-D86E-4374-B316-D060CC700525}"/>
              </a:ext>
            </a:extLst>
          </p:cNvPr>
          <p:cNvSpPr>
            <a:spLocks noGrp="1"/>
          </p:cNvSpPr>
          <p:nvPr>
            <p:ph type="ctrTitle"/>
          </p:nvPr>
        </p:nvSpPr>
        <p:spPr>
          <a:xfrm>
            <a:off x="1382598" y="735864"/>
            <a:ext cx="9144000" cy="1655762"/>
          </a:xfrm>
        </p:spPr>
        <p:txBody>
          <a:bodyPr>
            <a:normAutofit/>
          </a:bodyPr>
          <a:lstStyle/>
          <a:p>
            <a:r>
              <a:rPr lang="en-GB" sz="4000" b="1" dirty="0">
                <a:latin typeface="Times New Roman" panose="02020603050405020304" pitchFamily="18" charset="0"/>
                <a:cs typeface="Times New Roman" panose="02020603050405020304" pitchFamily="18" charset="0"/>
              </a:rPr>
              <a:t>Lecture </a:t>
            </a:r>
            <a:r>
              <a:rPr lang="ru-RU" sz="4000" b="1" dirty="0">
                <a:latin typeface="Times New Roman" panose="02020603050405020304" pitchFamily="18" charset="0"/>
                <a:cs typeface="Times New Roman" panose="02020603050405020304" pitchFamily="18" charset="0"/>
              </a:rPr>
              <a:t>№</a:t>
            </a:r>
            <a:r>
              <a:rPr lang="en-GB" sz="4000" b="1" dirty="0">
                <a:latin typeface="Times New Roman" panose="02020603050405020304" pitchFamily="18" charset="0"/>
                <a:cs typeface="Times New Roman" panose="02020603050405020304" pitchFamily="18" charset="0"/>
              </a:rPr>
              <a:t>4</a:t>
            </a:r>
            <a:endParaRPr lang="ru-KZ" sz="4000" b="1" dirty="0">
              <a:latin typeface="Times New Roman" panose="02020603050405020304" pitchFamily="18" charset="0"/>
              <a:cs typeface="Times New Roman" panose="02020603050405020304" pitchFamily="18" charset="0"/>
            </a:endParaRPr>
          </a:p>
        </p:txBody>
      </p:sp>
      <p:sp>
        <p:nvSpPr>
          <p:cNvPr id="3" name="Подзаголовок 2">
            <a:extLst>
              <a:ext uri="{FF2B5EF4-FFF2-40B4-BE49-F238E27FC236}">
                <a16:creationId xmlns:a16="http://schemas.microsoft.com/office/drawing/2014/main" id="{D70C3F6C-5D49-4A58-A89C-EF9B93A9398A}"/>
              </a:ext>
            </a:extLst>
          </p:cNvPr>
          <p:cNvSpPr>
            <a:spLocks noGrp="1"/>
          </p:cNvSpPr>
          <p:nvPr>
            <p:ph type="subTitle" idx="1"/>
          </p:nvPr>
        </p:nvSpPr>
        <p:spPr>
          <a:xfrm>
            <a:off x="1665402" y="2517956"/>
            <a:ext cx="9144000" cy="1655762"/>
          </a:xfrm>
        </p:spPr>
        <p:txBody>
          <a:bodyPr>
            <a:normAutofit/>
          </a:bodyPr>
          <a:lstStyle/>
          <a:p>
            <a:r>
              <a:rPr lang="en-US" sz="2800" b="1" dirty="0">
                <a:solidFill>
                  <a:srgbClr val="0D0D0D"/>
                </a:solidFill>
                <a:effectLst/>
                <a:latin typeface="Times New Roman" panose="02020603050405020304" pitchFamily="18" charset="0"/>
                <a:ea typeface="Times New Roman" panose="02020603050405020304" pitchFamily="18" charset="0"/>
              </a:rPr>
              <a:t>Cell organelles. The structure of the non - </a:t>
            </a:r>
            <a:r>
              <a:rPr lang="en" sz="2800" b="1" dirty="0">
                <a:solidFill>
                  <a:srgbClr val="0D0D0D"/>
                </a:solidFill>
                <a:effectLst/>
                <a:latin typeface="Times New Roman" panose="02020603050405020304" pitchFamily="18" charset="0"/>
                <a:ea typeface="Times New Roman" panose="02020603050405020304" pitchFamily="18" charset="0"/>
              </a:rPr>
              <a:t>membrane bound</a:t>
            </a:r>
            <a:r>
              <a:rPr lang="en-US" sz="2800" b="1" dirty="0">
                <a:solidFill>
                  <a:srgbClr val="0D0D0D"/>
                </a:solidFill>
                <a:effectLst/>
                <a:latin typeface="Times New Roman" panose="02020603050405020304" pitchFamily="18" charset="0"/>
                <a:ea typeface="Times New Roman" panose="02020603050405020304" pitchFamily="18" charset="0"/>
              </a:rPr>
              <a:t> organelles and their functions</a:t>
            </a:r>
            <a:endParaRPr lang="ru-KZ" sz="3600" b="1" dirty="0"/>
          </a:p>
        </p:txBody>
      </p:sp>
    </p:spTree>
    <p:extLst>
      <p:ext uri="{BB962C8B-B14F-4D97-AF65-F5344CB8AC3E}">
        <p14:creationId xmlns:p14="http://schemas.microsoft.com/office/powerpoint/2010/main" val="2405898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D85DE54D-A91B-4C79-AFD6-E346110334C0}"/>
              </a:ext>
            </a:extLst>
          </p:cNvPr>
          <p:cNvPicPr>
            <a:picLocks noChangeAspect="1"/>
          </p:cNvPicPr>
          <p:nvPr/>
        </p:nvPicPr>
        <p:blipFill rotWithShape="1">
          <a:blip r:embed="rId2"/>
          <a:srcRect l="38737" t="21855" r="19047" b="29484"/>
          <a:stretch/>
        </p:blipFill>
        <p:spPr>
          <a:xfrm>
            <a:off x="301657" y="1503575"/>
            <a:ext cx="5147036" cy="3337089"/>
          </a:xfrm>
          <a:prstGeom prst="rect">
            <a:avLst/>
          </a:prstGeom>
        </p:spPr>
      </p:pic>
      <p:pic>
        <p:nvPicPr>
          <p:cNvPr id="6" name="Рисунок 5">
            <a:extLst>
              <a:ext uri="{FF2B5EF4-FFF2-40B4-BE49-F238E27FC236}">
                <a16:creationId xmlns:a16="http://schemas.microsoft.com/office/drawing/2014/main" id="{5DBB7530-889D-4888-A630-9A218944BCEE}"/>
              </a:ext>
            </a:extLst>
          </p:cNvPr>
          <p:cNvPicPr>
            <a:picLocks noChangeAspect="1"/>
          </p:cNvPicPr>
          <p:nvPr/>
        </p:nvPicPr>
        <p:blipFill rotWithShape="1">
          <a:blip r:embed="rId3"/>
          <a:srcRect l="38892" t="30928" r="20438" b="21169"/>
          <a:stretch/>
        </p:blipFill>
        <p:spPr>
          <a:xfrm>
            <a:off x="6239760" y="1503575"/>
            <a:ext cx="4958499" cy="3285242"/>
          </a:xfrm>
          <a:prstGeom prst="rect">
            <a:avLst/>
          </a:prstGeom>
        </p:spPr>
      </p:pic>
    </p:spTree>
    <p:extLst>
      <p:ext uri="{BB962C8B-B14F-4D97-AF65-F5344CB8AC3E}">
        <p14:creationId xmlns:p14="http://schemas.microsoft.com/office/powerpoint/2010/main" val="533341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FCA27AD-8053-40ED-BFAB-A391352F0272}"/>
              </a:ext>
            </a:extLst>
          </p:cNvPr>
          <p:cNvSpPr>
            <a:spLocks noGrp="1"/>
          </p:cNvSpPr>
          <p:nvPr>
            <p:ph type="title"/>
          </p:nvPr>
        </p:nvSpPr>
        <p:spPr>
          <a:xfrm>
            <a:off x="696798" y="468820"/>
            <a:ext cx="10515600" cy="1325563"/>
          </a:xfrm>
        </p:spPr>
        <p:txBody>
          <a:bodyPr/>
          <a:lstStyle/>
          <a:p>
            <a:r>
              <a:rPr lang="en-US" sz="3200" b="1" i="0" u="none" strike="noStrike" baseline="0" dirty="0">
                <a:latin typeface="+mn-lt"/>
              </a:rPr>
              <a:t>Functions of Ribosome</a:t>
            </a:r>
            <a:br>
              <a:rPr lang="en-US" sz="4400" b="1" i="0" u="none" strike="noStrike" baseline="0" dirty="0">
                <a:latin typeface="TimesNewRoman,Bold"/>
              </a:rPr>
            </a:br>
            <a:endParaRPr lang="ru-KZ" dirty="0"/>
          </a:p>
        </p:txBody>
      </p:sp>
      <p:sp>
        <p:nvSpPr>
          <p:cNvPr id="4" name="TextBox 3">
            <a:extLst>
              <a:ext uri="{FF2B5EF4-FFF2-40B4-BE49-F238E27FC236}">
                <a16:creationId xmlns:a16="http://schemas.microsoft.com/office/drawing/2014/main" id="{25E7CBCC-2D71-4775-928F-0346307C14EC}"/>
              </a:ext>
            </a:extLst>
          </p:cNvPr>
          <p:cNvSpPr txBox="1"/>
          <p:nvPr/>
        </p:nvSpPr>
        <p:spPr>
          <a:xfrm>
            <a:off x="575034" y="1569308"/>
            <a:ext cx="10067827" cy="3046988"/>
          </a:xfrm>
          <a:prstGeom prst="rect">
            <a:avLst/>
          </a:prstGeom>
          <a:noFill/>
        </p:spPr>
        <p:txBody>
          <a:bodyPr wrap="square">
            <a:spAutoFit/>
          </a:bodyPr>
          <a:lstStyle/>
          <a:p>
            <a:pPr algn="l"/>
            <a:r>
              <a:rPr lang="en-US" sz="2400" b="1" i="0" u="none" strike="noStrike" baseline="0" dirty="0"/>
              <a:t>1.Attached Ribosomes- </a:t>
            </a:r>
            <a:r>
              <a:rPr lang="en-US" sz="2400" b="0" i="0" u="none" strike="noStrike" baseline="0" dirty="0"/>
              <a:t>The ribosomes provide space and enzymes for the synthesis of proteins in the cell. The ribosomes bound to the ER membranes synthesize: (</a:t>
            </a:r>
            <a:r>
              <a:rPr lang="en-US" sz="2400" b="0" i="0" u="none" strike="noStrike" baseline="0" dirty="0" err="1"/>
              <a:t>i</a:t>
            </a:r>
            <a:r>
              <a:rPr lang="en-US" sz="2400" b="0" i="0" u="none" strike="noStrike" baseline="0" dirty="0"/>
              <a:t>) integral proteins for cellular membranes, (ii) lysosomal proteins and (iii) secretary proteins for export as secretions.</a:t>
            </a:r>
          </a:p>
          <a:p>
            <a:pPr algn="l"/>
            <a:endParaRPr lang="en-US" sz="2400" dirty="0"/>
          </a:p>
          <a:p>
            <a:pPr algn="l"/>
            <a:r>
              <a:rPr lang="en-US" sz="2400" b="0" i="0" u="none" strike="noStrike" baseline="0" dirty="0"/>
              <a:t>2. </a:t>
            </a:r>
            <a:r>
              <a:rPr lang="en-US" sz="2400" b="1" i="0" u="none" strike="noStrike" baseline="0" dirty="0"/>
              <a:t>Free Ribosomes- </a:t>
            </a:r>
            <a:r>
              <a:rPr lang="en-US" sz="2400" b="0" i="0" u="none" strike="noStrike" baseline="0" dirty="0"/>
              <a:t>The free ribosomes produce structural and enzymatic proteins for use in the cell itself. These proteins include glycolytic enzymes and most extrinsic membrane proteins, such as </a:t>
            </a:r>
            <a:r>
              <a:rPr lang="en-US" sz="2400" b="0" i="0" u="none" strike="noStrike" baseline="0" dirty="0" err="1"/>
              <a:t>spectrin</a:t>
            </a:r>
            <a:r>
              <a:rPr lang="en-US" sz="2400" b="0" i="0" u="none" strike="noStrike" baseline="0" dirty="0"/>
              <a:t>.</a:t>
            </a:r>
            <a:endParaRPr lang="ru-KZ" sz="2400" dirty="0"/>
          </a:p>
        </p:txBody>
      </p:sp>
    </p:spTree>
    <p:extLst>
      <p:ext uri="{BB962C8B-B14F-4D97-AF65-F5344CB8AC3E}">
        <p14:creationId xmlns:p14="http://schemas.microsoft.com/office/powerpoint/2010/main" val="30702554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C62042A-8392-4F7A-B0D2-2BD49E5DCD32}"/>
              </a:ext>
            </a:extLst>
          </p:cNvPr>
          <p:cNvSpPr>
            <a:spLocks noGrp="1"/>
          </p:cNvSpPr>
          <p:nvPr>
            <p:ph type="title"/>
          </p:nvPr>
        </p:nvSpPr>
        <p:spPr>
          <a:xfrm>
            <a:off x="831850" y="474826"/>
            <a:ext cx="10515600" cy="2494617"/>
          </a:xfrm>
        </p:spPr>
        <p:txBody>
          <a:bodyPr>
            <a:normAutofit/>
          </a:bodyPr>
          <a:lstStyle/>
          <a:p>
            <a:r>
              <a:rPr lang="en-US" sz="3200" b="1" i="0" dirty="0">
                <a:effectLst/>
                <a:latin typeface="+mn-lt"/>
              </a:rPr>
              <a:t>Cytoskeleton</a:t>
            </a:r>
            <a:br>
              <a:rPr lang="en-US" b="1" i="0" dirty="0">
                <a:solidFill>
                  <a:srgbClr val="444444"/>
                </a:solidFill>
                <a:effectLst/>
                <a:latin typeface="Poppins"/>
              </a:rPr>
            </a:br>
            <a:br>
              <a:rPr lang="en-US" b="0" i="0" dirty="0">
                <a:solidFill>
                  <a:srgbClr val="444444"/>
                </a:solidFill>
                <a:effectLst/>
                <a:latin typeface="Poppins"/>
              </a:rPr>
            </a:br>
            <a:endParaRPr lang="ru-KZ" dirty="0"/>
          </a:p>
        </p:txBody>
      </p:sp>
      <p:sp>
        <p:nvSpPr>
          <p:cNvPr id="3" name="Текст 2">
            <a:extLst>
              <a:ext uri="{FF2B5EF4-FFF2-40B4-BE49-F238E27FC236}">
                <a16:creationId xmlns:a16="http://schemas.microsoft.com/office/drawing/2014/main" id="{70105DAC-EA70-41DE-AF61-11DDDAB50262}"/>
              </a:ext>
            </a:extLst>
          </p:cNvPr>
          <p:cNvSpPr>
            <a:spLocks noGrp="1"/>
          </p:cNvSpPr>
          <p:nvPr>
            <p:ph type="body" idx="1"/>
          </p:nvPr>
        </p:nvSpPr>
        <p:spPr>
          <a:xfrm>
            <a:off x="831850" y="1722134"/>
            <a:ext cx="10515600" cy="3827217"/>
          </a:xfrm>
        </p:spPr>
        <p:txBody>
          <a:bodyPr>
            <a:normAutofit lnSpcReduction="10000"/>
          </a:bodyPr>
          <a:lstStyle/>
          <a:p>
            <a:pPr algn="just"/>
            <a:r>
              <a:rPr lang="en-US" b="0" i="0" dirty="0">
                <a:solidFill>
                  <a:schemeClr val="tx1"/>
                </a:solidFill>
                <a:effectLst/>
              </a:rPr>
              <a:t>The cytoskeleton is the network of fibers forming the </a:t>
            </a:r>
            <a:r>
              <a:rPr lang="en-US" b="0" i="0" u="none" strike="noStrike" dirty="0">
                <a:solidFill>
                  <a:schemeClr val="tx1"/>
                </a:solidFill>
                <a:effectLst/>
                <a:hlinkClick r:id="rId2">
                  <a:extLst>
                    <a:ext uri="{A12FA001-AC4F-418D-AE19-62706E023703}">
                      <ahyp:hlinkClr xmlns:ahyp="http://schemas.microsoft.com/office/drawing/2018/hyperlinkcolor" val="tx"/>
                    </a:ext>
                  </a:extLst>
                </a:hlinkClick>
              </a:rPr>
              <a:t>eukaryotic cells</a:t>
            </a:r>
            <a:r>
              <a:rPr lang="en-US" b="0" i="0" dirty="0">
                <a:solidFill>
                  <a:schemeClr val="tx1"/>
                </a:solidFill>
                <a:effectLst/>
              </a:rPr>
              <a:t>, prokaryotic cells and archaeans. These fibers in the eukaryotic cells contain a complex mesh of protein filaments and motor proteins that help in cell movement.</a:t>
            </a:r>
          </a:p>
          <a:p>
            <a:pPr algn="l"/>
            <a:r>
              <a:rPr lang="en-US" b="0" i="0" dirty="0">
                <a:solidFill>
                  <a:schemeClr val="tx1"/>
                </a:solidFill>
                <a:effectLst/>
              </a:rPr>
              <a:t>It provides shape and support to the cell, organizes the organelles and facilitates transport of molecules, cell division and cell </a:t>
            </a:r>
            <a:r>
              <a:rPr lang="en-US" b="0" i="0" dirty="0" err="1">
                <a:solidFill>
                  <a:schemeClr val="tx1"/>
                </a:solidFill>
                <a:effectLst/>
              </a:rPr>
              <a:t>signalling</a:t>
            </a:r>
            <a:r>
              <a:rPr lang="en-US" b="0" i="0" dirty="0">
                <a:solidFill>
                  <a:schemeClr val="tx1"/>
                </a:solidFill>
                <a:effectLst/>
              </a:rPr>
              <a:t>.</a:t>
            </a:r>
          </a:p>
          <a:p>
            <a:endParaRPr lang="en-US" b="0" i="0" dirty="0">
              <a:solidFill>
                <a:schemeClr val="tx1"/>
              </a:solidFill>
              <a:effectLst/>
            </a:endParaRPr>
          </a:p>
          <a:p>
            <a:r>
              <a:rPr lang="en-US" b="0" i="0" dirty="0">
                <a:solidFill>
                  <a:schemeClr val="tx1"/>
                </a:solidFill>
                <a:effectLst/>
              </a:rPr>
              <a:t>A cytoskeleton structure comprises the following types of fibers:</a:t>
            </a:r>
          </a:p>
          <a:p>
            <a:pPr marL="342900" indent="-342900">
              <a:buFont typeface="Arial" panose="020B0604020202020204" pitchFamily="34" charset="0"/>
              <a:buChar char="•"/>
            </a:pPr>
            <a:r>
              <a:rPr lang="en-US" b="0" i="0" dirty="0">
                <a:solidFill>
                  <a:schemeClr val="tx1"/>
                </a:solidFill>
                <a:effectLst/>
              </a:rPr>
              <a:t>Microfilaments</a:t>
            </a:r>
          </a:p>
          <a:p>
            <a:pPr marL="342900" indent="-342900">
              <a:buFont typeface="Arial" panose="020B0604020202020204" pitchFamily="34" charset="0"/>
              <a:buChar char="•"/>
            </a:pPr>
            <a:r>
              <a:rPr lang="en-US" b="0" i="0" dirty="0">
                <a:solidFill>
                  <a:schemeClr val="tx1"/>
                </a:solidFill>
                <a:effectLst/>
              </a:rPr>
              <a:t>Microtubules</a:t>
            </a:r>
          </a:p>
          <a:p>
            <a:pPr marL="342900" indent="-342900">
              <a:buFont typeface="Arial" panose="020B0604020202020204" pitchFamily="34" charset="0"/>
              <a:buChar char="•"/>
            </a:pPr>
            <a:r>
              <a:rPr lang="en-US" b="0" i="0" dirty="0">
                <a:solidFill>
                  <a:schemeClr val="tx1"/>
                </a:solidFill>
                <a:effectLst/>
              </a:rPr>
              <a:t>Intermediate Filaments</a:t>
            </a:r>
            <a:endParaRPr lang="ru-KZ" dirty="0">
              <a:solidFill>
                <a:schemeClr val="tx1"/>
              </a:solidFill>
            </a:endParaRPr>
          </a:p>
        </p:txBody>
      </p:sp>
    </p:spTree>
    <p:extLst>
      <p:ext uri="{BB962C8B-B14F-4D97-AF65-F5344CB8AC3E}">
        <p14:creationId xmlns:p14="http://schemas.microsoft.com/office/powerpoint/2010/main" val="3626080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2A17486-4E56-4565-86E8-8F9DB54E3F7A}"/>
              </a:ext>
            </a:extLst>
          </p:cNvPr>
          <p:cNvSpPr>
            <a:spLocks noGrp="1"/>
          </p:cNvSpPr>
          <p:nvPr>
            <p:ph type="title"/>
          </p:nvPr>
        </p:nvSpPr>
        <p:spPr>
          <a:xfrm>
            <a:off x="765862" y="1904214"/>
            <a:ext cx="10515600" cy="4166648"/>
          </a:xfrm>
        </p:spPr>
        <p:txBody>
          <a:bodyPr>
            <a:noAutofit/>
          </a:bodyPr>
          <a:lstStyle/>
          <a:p>
            <a:r>
              <a:rPr lang="en-US" sz="2800" b="0" i="0" u="none" strike="noStrike" baseline="0" dirty="0">
                <a:latin typeface="+mn-lt"/>
              </a:rPr>
              <a:t>The microtubules are hollow, unbranched cylinders, generally about 200 to 270 A thick and several micrometers long. They may occur singly or in bundles, and radiate from the centriole to the periphery of the cell. The microtubule is composed of 13 parallel protofilaments</a:t>
            </a:r>
            <a:br>
              <a:rPr lang="en-US" sz="2800" b="0" i="0" u="none" strike="noStrike" baseline="0" dirty="0">
                <a:latin typeface="+mn-lt"/>
              </a:rPr>
            </a:br>
            <a:r>
              <a:rPr lang="en-US" sz="2800" b="0" i="0" u="none" strike="noStrike" baseline="0" dirty="0">
                <a:latin typeface="+mn-lt"/>
              </a:rPr>
              <a:t>that run its entire length and enclose a central lumen about 150 A. </a:t>
            </a:r>
            <a:br>
              <a:rPr lang="en-US" sz="2800" b="0" i="0" u="none" strike="noStrike" baseline="0" dirty="0">
                <a:latin typeface="+mn-lt"/>
              </a:rPr>
            </a:br>
            <a:r>
              <a:rPr lang="en-US" sz="2800" b="0" i="0" u="none" strike="noStrike" baseline="0" dirty="0">
                <a:latin typeface="+mn-lt"/>
              </a:rPr>
              <a:t>Each proto-filament is made up of a row of globular subunits that have a diameter of about 40 to 50 A. There may be cross bridges between adjacent microtubules.</a:t>
            </a:r>
            <a:br>
              <a:rPr lang="en-US" sz="2800" b="0" i="0" u="none" strike="noStrike" baseline="0" dirty="0">
                <a:latin typeface="+mn-lt"/>
              </a:rPr>
            </a:br>
            <a:br>
              <a:rPr lang="en-US" sz="2800" b="0" i="0" u="none" strike="noStrike" baseline="0" dirty="0">
                <a:latin typeface="+mn-lt"/>
              </a:rPr>
            </a:br>
            <a:r>
              <a:rPr lang="en-US" sz="2800" b="0" i="0" u="none" strike="noStrike" baseline="0" dirty="0">
                <a:latin typeface="+mn-lt"/>
              </a:rPr>
              <a:t>The microtubules are formed of a protein called </a:t>
            </a:r>
            <a:r>
              <a:rPr lang="en-US" sz="2800" b="1" i="0" u="none" strike="noStrike" baseline="0" dirty="0">
                <a:latin typeface="+mn-lt"/>
              </a:rPr>
              <a:t>tubulin</a:t>
            </a:r>
            <a:r>
              <a:rPr lang="en-US" sz="2800" b="0" i="0" u="none" strike="noStrike" baseline="0" dirty="0">
                <a:latin typeface="+mn-lt"/>
              </a:rPr>
              <a:t>. </a:t>
            </a:r>
            <a:endParaRPr lang="ru-KZ" sz="6000" dirty="0">
              <a:latin typeface="+mn-lt"/>
            </a:endParaRPr>
          </a:p>
        </p:txBody>
      </p:sp>
      <p:sp>
        <p:nvSpPr>
          <p:cNvPr id="3" name="Текст 2">
            <a:extLst>
              <a:ext uri="{FF2B5EF4-FFF2-40B4-BE49-F238E27FC236}">
                <a16:creationId xmlns:a16="http://schemas.microsoft.com/office/drawing/2014/main" id="{DE5DE249-5532-44F4-8454-034A55F0C7D3}"/>
              </a:ext>
            </a:extLst>
          </p:cNvPr>
          <p:cNvSpPr>
            <a:spLocks noGrp="1"/>
          </p:cNvSpPr>
          <p:nvPr>
            <p:ph type="body" idx="1"/>
          </p:nvPr>
        </p:nvSpPr>
        <p:spPr>
          <a:xfrm>
            <a:off x="765862" y="592498"/>
            <a:ext cx="10515600" cy="1500187"/>
          </a:xfrm>
        </p:spPr>
        <p:txBody>
          <a:bodyPr>
            <a:normAutofit/>
          </a:bodyPr>
          <a:lstStyle/>
          <a:p>
            <a:r>
              <a:rPr lang="en-US" sz="4400" b="1" dirty="0">
                <a:solidFill>
                  <a:schemeClr val="tx1"/>
                </a:solidFill>
              </a:rPr>
              <a:t>M</a:t>
            </a:r>
            <a:r>
              <a:rPr lang="en-US" sz="4400" b="1" i="0" u="none" strike="noStrike" baseline="0" dirty="0">
                <a:solidFill>
                  <a:schemeClr val="tx1"/>
                </a:solidFill>
              </a:rPr>
              <a:t>icrotubules</a:t>
            </a:r>
            <a:endParaRPr lang="ru-KZ" sz="4400" b="1" dirty="0">
              <a:solidFill>
                <a:schemeClr val="tx1"/>
              </a:solidFill>
            </a:endParaRPr>
          </a:p>
        </p:txBody>
      </p:sp>
    </p:spTree>
    <p:extLst>
      <p:ext uri="{BB962C8B-B14F-4D97-AF65-F5344CB8AC3E}">
        <p14:creationId xmlns:p14="http://schemas.microsoft.com/office/powerpoint/2010/main" val="114782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64473A61-F20C-427D-A92B-2867777731C9}"/>
              </a:ext>
            </a:extLst>
          </p:cNvPr>
          <p:cNvPicPr>
            <a:picLocks noChangeAspect="1"/>
          </p:cNvPicPr>
          <p:nvPr/>
        </p:nvPicPr>
        <p:blipFill rotWithShape="1">
          <a:blip r:embed="rId2"/>
          <a:srcRect l="42758" t="40275" r="25928" b="21924"/>
          <a:stretch/>
        </p:blipFill>
        <p:spPr>
          <a:xfrm>
            <a:off x="2582943" y="1159497"/>
            <a:ext cx="6815581" cy="4627863"/>
          </a:xfrm>
          <a:prstGeom prst="rect">
            <a:avLst/>
          </a:prstGeom>
        </p:spPr>
      </p:pic>
    </p:spTree>
    <p:extLst>
      <p:ext uri="{BB962C8B-B14F-4D97-AF65-F5344CB8AC3E}">
        <p14:creationId xmlns:p14="http://schemas.microsoft.com/office/powerpoint/2010/main" val="1451769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9FB3A1A-D4CB-4334-9084-16943A6C4886}"/>
              </a:ext>
            </a:extLst>
          </p:cNvPr>
          <p:cNvSpPr>
            <a:spLocks noGrp="1"/>
          </p:cNvSpPr>
          <p:nvPr>
            <p:ph type="title"/>
          </p:nvPr>
        </p:nvSpPr>
        <p:spPr>
          <a:xfrm>
            <a:off x="838200" y="365126"/>
            <a:ext cx="10515600" cy="700104"/>
          </a:xfrm>
        </p:spPr>
        <p:txBody>
          <a:bodyPr>
            <a:normAutofit/>
          </a:bodyPr>
          <a:lstStyle/>
          <a:p>
            <a:r>
              <a:rPr lang="en-GB" sz="3200" b="1" dirty="0">
                <a:latin typeface="+mn-lt"/>
              </a:rPr>
              <a:t>Functions of microtubules</a:t>
            </a:r>
            <a:endParaRPr lang="ru-KZ" sz="3200" b="1" dirty="0">
              <a:latin typeface="+mn-lt"/>
            </a:endParaRPr>
          </a:p>
        </p:txBody>
      </p:sp>
      <p:sp>
        <p:nvSpPr>
          <p:cNvPr id="4" name="TextBox 3">
            <a:extLst>
              <a:ext uri="{FF2B5EF4-FFF2-40B4-BE49-F238E27FC236}">
                <a16:creationId xmlns:a16="http://schemas.microsoft.com/office/drawing/2014/main" id="{C4FDA348-5C4F-484C-BB07-1E244434E9AF}"/>
              </a:ext>
            </a:extLst>
          </p:cNvPr>
          <p:cNvSpPr txBox="1"/>
          <p:nvPr/>
        </p:nvSpPr>
        <p:spPr>
          <a:xfrm>
            <a:off x="583674" y="1168339"/>
            <a:ext cx="11228111" cy="5324535"/>
          </a:xfrm>
          <a:prstGeom prst="rect">
            <a:avLst/>
          </a:prstGeom>
          <a:noFill/>
        </p:spPr>
        <p:txBody>
          <a:bodyPr wrap="square">
            <a:spAutoFit/>
          </a:bodyPr>
          <a:lstStyle/>
          <a:p>
            <a:pPr algn="l"/>
            <a:r>
              <a:rPr lang="en-US" sz="2000" b="1" i="0" u="none" strike="noStrike" baseline="0" dirty="0"/>
              <a:t>1. Form and support</a:t>
            </a:r>
            <a:r>
              <a:rPr lang="en-US" sz="2000" b="1" i="1" u="none" strike="noStrike" baseline="0" dirty="0"/>
              <a:t>- </a:t>
            </a:r>
            <a:r>
              <a:rPr lang="en-US" sz="2000" b="0" i="0" u="none" strike="noStrike" baseline="0" dirty="0"/>
              <a:t>The microtubules form a part of cytoskeleton which (a)</a:t>
            </a:r>
          </a:p>
          <a:p>
            <a:pPr algn="l"/>
            <a:r>
              <a:rPr lang="en-US" sz="2000" b="0" i="0" u="none" strike="noStrike" baseline="0" dirty="0"/>
              <a:t>maintains the shape of the cell and (b) provides mechanical support to the cell. This</a:t>
            </a:r>
          </a:p>
          <a:p>
            <a:pPr algn="l"/>
            <a:r>
              <a:rPr lang="en-US" sz="2000" b="0" i="0" u="none" strike="noStrike" baseline="0" dirty="0"/>
              <a:t>role of microtubules is especially evident in cells having long processes such as the</a:t>
            </a:r>
          </a:p>
          <a:p>
            <a:pPr algn="l"/>
            <a:r>
              <a:rPr lang="en-US" sz="2000" b="0" i="0" u="none" strike="noStrike" baseline="0" dirty="0"/>
              <a:t>axopodia of certain protozoans and axons of nerve cells. Red blood corpuscles of nonmammalian</a:t>
            </a:r>
          </a:p>
          <a:p>
            <a:pPr algn="l"/>
            <a:r>
              <a:rPr lang="en-US" sz="2000" b="0" i="0" u="none" strike="noStrike" baseline="0" dirty="0"/>
              <a:t>vertebrates are kept flat by peripheral band microtubules.</a:t>
            </a:r>
          </a:p>
          <a:p>
            <a:pPr algn="l"/>
            <a:r>
              <a:rPr lang="en-US" sz="2000" b="0" i="0" u="none" strike="noStrike" baseline="0" dirty="0"/>
              <a:t>2. </a:t>
            </a:r>
            <a:r>
              <a:rPr lang="en-US" sz="2000" b="1" i="0" u="none" strike="noStrike" baseline="0" dirty="0"/>
              <a:t>Movement- </a:t>
            </a:r>
            <a:r>
              <a:rPr lang="en-US" sz="2000" b="0" i="0" u="none" strike="noStrike" baseline="0" dirty="0"/>
              <a:t>The microtubules form the motile elements of cilia and flagella. These</a:t>
            </a:r>
          </a:p>
          <a:p>
            <a:pPr algn="l"/>
            <a:r>
              <a:rPr lang="en-US" sz="2000" b="0" i="0" u="none" strike="noStrike" baseline="0" dirty="0"/>
              <a:t>bring about locomotion in protists and cause currents in the environment of animals.</a:t>
            </a:r>
          </a:p>
          <a:p>
            <a:pPr algn="l"/>
            <a:r>
              <a:rPr lang="en-US" sz="2000" b="0" i="0" u="none" strike="noStrike" baseline="0" dirty="0"/>
              <a:t>3. </a:t>
            </a:r>
            <a:r>
              <a:rPr lang="en-US" sz="2000" b="1" i="0" u="none" strike="noStrike" baseline="0" dirty="0"/>
              <a:t>Components of centriole and basal bodies- </a:t>
            </a:r>
            <a:r>
              <a:rPr lang="en-US" sz="2000" b="0" i="0" u="none" strike="noStrike" baseline="0" dirty="0"/>
              <a:t>The microtubules are components of</a:t>
            </a:r>
          </a:p>
          <a:p>
            <a:pPr algn="l"/>
            <a:r>
              <a:rPr lang="en-US" sz="2000" b="0" i="0" u="none" strike="noStrike" baseline="0" dirty="0"/>
              <a:t>centriole and basal bodies. The centriole give rise to the mitotic spindle and the basal bodies produce cilia and flagella.</a:t>
            </a:r>
          </a:p>
          <a:p>
            <a:pPr algn="l"/>
            <a:r>
              <a:rPr lang="en-US" sz="2000" b="0" i="0" u="none" strike="noStrike" baseline="0" dirty="0"/>
              <a:t>4. </a:t>
            </a:r>
            <a:r>
              <a:rPr lang="en-US" sz="2000" b="1" i="0" u="none" strike="noStrike" baseline="0" dirty="0"/>
              <a:t>Formation of mitotic spindle- </a:t>
            </a:r>
            <a:r>
              <a:rPr lang="en-US" sz="2000" b="0" i="0" u="none" strike="noStrike" baseline="0" dirty="0"/>
              <a:t>The microtubules forms the spindle and astral rays in cell division.</a:t>
            </a:r>
          </a:p>
          <a:p>
            <a:pPr algn="l"/>
            <a:r>
              <a:rPr lang="en-US" sz="2000" b="0" i="0" u="none" strike="noStrike" baseline="0" dirty="0"/>
              <a:t>5. </a:t>
            </a:r>
            <a:r>
              <a:rPr lang="en-US" sz="2000" b="1" i="0" u="none" strike="noStrike" baseline="0" dirty="0"/>
              <a:t>Chromosome movement</a:t>
            </a:r>
            <a:r>
              <a:rPr lang="en-US" sz="2000" b="1" i="1" u="none" strike="noStrike" baseline="0" dirty="0"/>
              <a:t>- </a:t>
            </a:r>
            <a:r>
              <a:rPr lang="en-US" sz="2000" b="0" i="0" u="none" strike="noStrike" baseline="0" dirty="0"/>
              <a:t>The chromosome fibers of spindle bring about movement</a:t>
            </a:r>
          </a:p>
          <a:p>
            <a:pPr algn="l"/>
            <a:r>
              <a:rPr lang="en-US" sz="2000" b="0" i="0" u="none" strike="noStrike" baseline="0" dirty="0"/>
              <a:t>of the chromosomes to the opposite poles of the cell in the anaphase.</a:t>
            </a:r>
          </a:p>
          <a:p>
            <a:pPr algn="l"/>
            <a:r>
              <a:rPr lang="en-US" sz="2000" b="1" i="0" u="none" strike="noStrike" baseline="0" dirty="0"/>
              <a:t>Cell differentiation</a:t>
            </a:r>
            <a:r>
              <a:rPr lang="en-US" sz="2000" b="1" i="1" u="none" strike="noStrike" baseline="0" dirty="0"/>
              <a:t>- </a:t>
            </a:r>
            <a:r>
              <a:rPr lang="en-US" sz="2000" b="0" i="0" u="none" strike="noStrike" baseline="0" dirty="0"/>
              <a:t>The microtubules play a role in cell differentiation and</a:t>
            </a:r>
          </a:p>
          <a:p>
            <a:pPr algn="l"/>
            <a:r>
              <a:rPr lang="en-US" sz="2000" b="0" i="0" u="none" strike="noStrike" baseline="0" dirty="0"/>
              <a:t>determination of polarity.</a:t>
            </a:r>
          </a:p>
          <a:p>
            <a:pPr algn="l"/>
            <a:r>
              <a:rPr lang="en-US" sz="2000" b="0" i="0" u="none" strike="noStrike" baseline="0" dirty="0"/>
              <a:t>7. </a:t>
            </a:r>
            <a:r>
              <a:rPr lang="en-US" sz="2000" b="1" i="0" u="none" strike="noStrike" baseline="0" dirty="0"/>
              <a:t>Intracellular transport- </a:t>
            </a:r>
            <a:r>
              <a:rPr lang="en-US" sz="2000" b="0" i="0" u="none" strike="noStrike" baseline="0" dirty="0"/>
              <a:t>Vesicles and protein molecules in the cell move along the "tracks" of microtubules. </a:t>
            </a:r>
            <a:endParaRPr lang="ru-KZ" sz="2000" dirty="0"/>
          </a:p>
        </p:txBody>
      </p:sp>
    </p:spTree>
    <p:extLst>
      <p:ext uri="{BB962C8B-B14F-4D97-AF65-F5344CB8AC3E}">
        <p14:creationId xmlns:p14="http://schemas.microsoft.com/office/powerpoint/2010/main" val="7638677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22726CB-A3E5-46D6-866A-20AA530AD8E3}"/>
              </a:ext>
            </a:extLst>
          </p:cNvPr>
          <p:cNvSpPr>
            <a:spLocks noGrp="1"/>
          </p:cNvSpPr>
          <p:nvPr>
            <p:ph type="title"/>
          </p:nvPr>
        </p:nvSpPr>
        <p:spPr>
          <a:xfrm>
            <a:off x="567898" y="283639"/>
            <a:ext cx="10515600" cy="1165437"/>
          </a:xfrm>
        </p:spPr>
        <p:txBody>
          <a:bodyPr>
            <a:normAutofit fontScale="90000"/>
          </a:bodyPr>
          <a:lstStyle/>
          <a:p>
            <a:r>
              <a:rPr lang="en-US" sz="3600" b="1" i="0" dirty="0">
                <a:solidFill>
                  <a:srgbClr val="000000"/>
                </a:solidFill>
                <a:effectLst/>
                <a:latin typeface="+mn-lt"/>
              </a:rPr>
              <a:t>Microfilaments</a:t>
            </a:r>
            <a:br>
              <a:rPr lang="en-US" sz="3600" b="1" i="0" dirty="0">
                <a:solidFill>
                  <a:srgbClr val="000000"/>
                </a:solidFill>
                <a:effectLst/>
                <a:latin typeface="+mn-lt"/>
              </a:rPr>
            </a:br>
            <a:endParaRPr lang="ru-KZ" dirty="0">
              <a:latin typeface="+mn-lt"/>
            </a:endParaRPr>
          </a:p>
        </p:txBody>
      </p:sp>
      <p:sp>
        <p:nvSpPr>
          <p:cNvPr id="3" name="Текст 2">
            <a:extLst>
              <a:ext uri="{FF2B5EF4-FFF2-40B4-BE49-F238E27FC236}">
                <a16:creationId xmlns:a16="http://schemas.microsoft.com/office/drawing/2014/main" id="{7ED2C438-F1A0-4532-9F7E-3382C63113CF}"/>
              </a:ext>
            </a:extLst>
          </p:cNvPr>
          <p:cNvSpPr>
            <a:spLocks noGrp="1"/>
          </p:cNvSpPr>
          <p:nvPr>
            <p:ph type="body" idx="1"/>
          </p:nvPr>
        </p:nvSpPr>
        <p:spPr>
          <a:xfrm>
            <a:off x="427349" y="430639"/>
            <a:ext cx="11196753" cy="1310325"/>
          </a:xfrm>
        </p:spPr>
        <p:txBody>
          <a:bodyPr>
            <a:normAutofit/>
          </a:bodyPr>
          <a:lstStyle/>
          <a:p>
            <a:pPr algn="l" fontAlgn="base"/>
            <a:r>
              <a:rPr lang="en-US" b="0" i="0" dirty="0">
                <a:solidFill>
                  <a:srgbClr val="000000"/>
                </a:solidFill>
                <a:effectLst/>
              </a:rPr>
              <a:t> </a:t>
            </a:r>
          </a:p>
          <a:p>
            <a:pPr algn="l" fontAlgn="base"/>
            <a:r>
              <a:rPr lang="en-US" b="0" i="0" dirty="0">
                <a:solidFill>
                  <a:srgbClr val="000000"/>
                </a:solidFill>
                <a:effectLst/>
              </a:rPr>
              <a:t>Microfilaments are protein filaments composed of </a:t>
            </a:r>
            <a:r>
              <a:rPr lang="en-US" b="0" i="0" dirty="0">
                <a:solidFill>
                  <a:srgbClr val="4E2683"/>
                </a:solidFill>
                <a:effectLst/>
              </a:rPr>
              <a:t>actin</a:t>
            </a:r>
            <a:r>
              <a:rPr lang="en-US" b="0" i="0" dirty="0">
                <a:solidFill>
                  <a:srgbClr val="000000"/>
                </a:solidFill>
                <a:effectLst/>
              </a:rPr>
              <a:t> polymers that function in cell contractility, cell motility, cytokinesis, endocytosis, and exocytosis.</a:t>
            </a:r>
          </a:p>
          <a:p>
            <a:endParaRPr lang="ru-KZ" dirty="0"/>
          </a:p>
        </p:txBody>
      </p:sp>
      <p:sp>
        <p:nvSpPr>
          <p:cNvPr id="5" name="TextBox 4">
            <a:extLst>
              <a:ext uri="{FF2B5EF4-FFF2-40B4-BE49-F238E27FC236}">
                <a16:creationId xmlns:a16="http://schemas.microsoft.com/office/drawing/2014/main" id="{827E48A9-EEF3-4413-A64E-5C11B5B6EB8F}"/>
              </a:ext>
            </a:extLst>
          </p:cNvPr>
          <p:cNvSpPr txBox="1"/>
          <p:nvPr/>
        </p:nvSpPr>
        <p:spPr>
          <a:xfrm>
            <a:off x="427349" y="1847777"/>
            <a:ext cx="10904523" cy="1569660"/>
          </a:xfrm>
          <a:prstGeom prst="rect">
            <a:avLst/>
          </a:prstGeom>
          <a:noFill/>
        </p:spPr>
        <p:txBody>
          <a:bodyPr wrap="square">
            <a:spAutoFit/>
          </a:bodyPr>
          <a:lstStyle/>
          <a:p>
            <a:r>
              <a:rPr lang="en-US" sz="2400" b="0" i="0" dirty="0">
                <a:solidFill>
                  <a:srgbClr val="444444"/>
                </a:solidFill>
                <a:effectLst/>
              </a:rPr>
              <a:t>Microfilaments are the leanest filaments of the cytoskeleton present in the cytoplasm of eukaryotic cells with a diameter of about 5 to 8 nanometers. The polymers of these filaments are flexible but very strong and resist buckling and crushing while offering support to the cell.</a:t>
            </a:r>
            <a:endParaRPr lang="ru-KZ" sz="2400" dirty="0"/>
          </a:p>
        </p:txBody>
      </p:sp>
      <p:pic>
        <p:nvPicPr>
          <p:cNvPr id="1026" name="Picture 2" descr="Microfilaments- Definition, Structure, Functions and Diagram">
            <a:extLst>
              <a:ext uri="{FF2B5EF4-FFF2-40B4-BE49-F238E27FC236}">
                <a16:creationId xmlns:a16="http://schemas.microsoft.com/office/drawing/2014/main" id="{0403B174-2863-4780-AF0B-B53BC3A109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5710" y="3524250"/>
            <a:ext cx="90678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30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2369B8-EAF3-415D-9741-BF90E741B643}"/>
              </a:ext>
            </a:extLst>
          </p:cNvPr>
          <p:cNvSpPr>
            <a:spLocks noGrp="1"/>
          </p:cNvSpPr>
          <p:nvPr>
            <p:ph type="title"/>
          </p:nvPr>
        </p:nvSpPr>
        <p:spPr>
          <a:xfrm>
            <a:off x="734961" y="161303"/>
            <a:ext cx="10515600" cy="675243"/>
          </a:xfrm>
        </p:spPr>
        <p:txBody>
          <a:bodyPr>
            <a:noAutofit/>
          </a:bodyPr>
          <a:lstStyle/>
          <a:p>
            <a:r>
              <a:rPr lang="en-US" sz="3600" b="1" i="0" dirty="0">
                <a:solidFill>
                  <a:srgbClr val="444444"/>
                </a:solidFill>
                <a:effectLst/>
                <a:latin typeface="+mn-lt"/>
              </a:rPr>
              <a:t>Functions of Microfilaments</a:t>
            </a:r>
            <a:endParaRPr lang="ru-KZ" sz="3600" b="1" dirty="0">
              <a:latin typeface="+mn-lt"/>
            </a:endParaRPr>
          </a:p>
        </p:txBody>
      </p:sp>
      <p:sp>
        <p:nvSpPr>
          <p:cNvPr id="3" name="Текст 2">
            <a:extLst>
              <a:ext uri="{FF2B5EF4-FFF2-40B4-BE49-F238E27FC236}">
                <a16:creationId xmlns:a16="http://schemas.microsoft.com/office/drawing/2014/main" id="{29372AFA-F9B2-48F6-9509-AE0FC9BD1FB0}"/>
              </a:ext>
            </a:extLst>
          </p:cNvPr>
          <p:cNvSpPr>
            <a:spLocks noGrp="1"/>
          </p:cNvSpPr>
          <p:nvPr>
            <p:ph type="body" idx="1"/>
          </p:nvPr>
        </p:nvSpPr>
        <p:spPr>
          <a:xfrm>
            <a:off x="567899" y="1135626"/>
            <a:ext cx="10515600" cy="5561071"/>
          </a:xfrm>
        </p:spPr>
        <p:txBody>
          <a:bodyPr>
            <a:normAutofit fontScale="40000" lnSpcReduction="20000"/>
          </a:bodyPr>
          <a:lstStyle/>
          <a:p>
            <a:pPr marL="571500" indent="-571500" algn="just">
              <a:buFont typeface="Arial" panose="020B0604020202020204" pitchFamily="34" charset="0"/>
              <a:buChar char="•"/>
            </a:pPr>
            <a:r>
              <a:rPr lang="en-US" sz="5300" b="0" i="0" dirty="0">
                <a:solidFill>
                  <a:schemeClr val="tx1"/>
                </a:solidFill>
                <a:effectLst/>
              </a:rPr>
              <a:t>In association with myosin, microfilaments help to generate the forces used in cellular contraction and basic cell movements.</a:t>
            </a:r>
          </a:p>
          <a:p>
            <a:pPr marL="571500" indent="-571500" algn="just">
              <a:buFont typeface="Arial" panose="020B0604020202020204" pitchFamily="34" charset="0"/>
              <a:buChar char="•"/>
            </a:pPr>
            <a:r>
              <a:rPr lang="en-US" sz="5300" b="0" i="0" dirty="0">
                <a:solidFill>
                  <a:schemeClr val="tx1"/>
                </a:solidFill>
                <a:effectLst/>
              </a:rPr>
              <a:t>Eukaryotic cells heavily depend upon the integrity of their actin filaments in order to be able to survive the many stresses they are faced with within their environment.</a:t>
            </a:r>
          </a:p>
          <a:p>
            <a:pPr marL="571500" indent="-571500" algn="just">
              <a:buFont typeface="Arial" panose="020B0604020202020204" pitchFamily="34" charset="0"/>
              <a:buChar char="•"/>
            </a:pPr>
            <a:r>
              <a:rPr lang="en-US" sz="5300" b="0" i="0" dirty="0">
                <a:solidFill>
                  <a:schemeClr val="tx1"/>
                </a:solidFill>
                <a:effectLst/>
              </a:rPr>
              <a:t>Microfilaments play a key role in the development of various cell surface projections including filopodia, lamellipodia, and stereocilia. The filaments are also hence involved in amoeboid movements of certain types of cells.</a:t>
            </a:r>
          </a:p>
          <a:p>
            <a:pPr marL="571500" indent="-571500" algn="just">
              <a:buFont typeface="Arial" panose="020B0604020202020204" pitchFamily="34" charset="0"/>
              <a:buChar char="•"/>
            </a:pPr>
            <a:r>
              <a:rPr lang="en-US" sz="5300" b="0" i="0" dirty="0">
                <a:solidFill>
                  <a:schemeClr val="tx1"/>
                </a:solidFill>
                <a:effectLst/>
              </a:rPr>
              <a:t>Another important function of microfilaments is to help divide the cell during mitosis (cell division). Microfilaments aid the process of cytokinesis, which is when the cell “pinches off” and physically separates into two daughter cells. </a:t>
            </a:r>
          </a:p>
          <a:p>
            <a:pPr marL="571500" indent="-571500" algn="just">
              <a:buFont typeface="Arial" panose="020B0604020202020204" pitchFamily="34" charset="0"/>
              <a:buChar char="•"/>
            </a:pPr>
            <a:r>
              <a:rPr lang="en-US" sz="5300" b="0" i="0" dirty="0">
                <a:solidFill>
                  <a:schemeClr val="tx1"/>
                </a:solidFill>
                <a:effectLst/>
              </a:rPr>
              <a:t>Microfilaments as a part of the cytoskeleton keep organelles in place within the cell. They provide cell rigidity and shape.</a:t>
            </a:r>
          </a:p>
          <a:p>
            <a:pPr marL="571500" indent="-571500" algn="just">
              <a:buFont typeface="Arial" panose="020B0604020202020204" pitchFamily="34" charset="0"/>
              <a:buChar char="•"/>
            </a:pPr>
            <a:r>
              <a:rPr lang="en-US" sz="5300" b="0" i="0" dirty="0">
                <a:solidFill>
                  <a:schemeClr val="tx1"/>
                </a:solidFill>
                <a:effectLst/>
              </a:rPr>
              <a:t>They can depolymerize (disassemble) and reform quickly, thus enabling a cell to change its shape and move. </a:t>
            </a:r>
            <a:endParaRPr lang="kk-KZ" sz="5300" b="0" i="0" dirty="0">
              <a:solidFill>
                <a:schemeClr val="tx1"/>
              </a:solidFill>
              <a:effectLst/>
            </a:endParaRPr>
          </a:p>
          <a:p>
            <a:pPr marL="571500" indent="-571500" algn="just">
              <a:buFont typeface="Arial" panose="020B0604020202020204" pitchFamily="34" charset="0"/>
              <a:buChar char="•"/>
            </a:pPr>
            <a:r>
              <a:rPr lang="en-US" sz="5300" b="0" i="0" dirty="0">
                <a:solidFill>
                  <a:schemeClr val="tx1"/>
                </a:solidFill>
                <a:effectLst/>
              </a:rPr>
              <a:t>Microfilaments provide shape and rigidity to the cell. They can disassemble and re uniform rapidly hence enable a cell to modify its shape and move. The white blood cells utilize this ability to a good extent and could reach the site of infection and submerge the </a:t>
            </a:r>
            <a:r>
              <a:rPr lang="en-US" sz="5300" b="0" i="0" u="none" strike="noStrike" dirty="0">
                <a:solidFill>
                  <a:schemeClr val="tx1"/>
                </a:solidFill>
                <a:effectLst/>
                <a:hlinkClick r:id="rId2">
                  <a:extLst>
                    <a:ext uri="{A12FA001-AC4F-418D-AE19-62706E023703}">
                      <ahyp:hlinkClr xmlns:ahyp="http://schemas.microsoft.com/office/drawing/2018/hyperlinkcolor" val="tx"/>
                    </a:ext>
                  </a:extLst>
                </a:hlinkClick>
              </a:rPr>
              <a:t>pathogens</a:t>
            </a:r>
            <a:r>
              <a:rPr lang="en-US" sz="5300" b="0" i="0" dirty="0">
                <a:solidFill>
                  <a:schemeClr val="tx1"/>
                </a:solidFill>
                <a:effectLst/>
              </a:rPr>
              <a:t>.</a:t>
            </a:r>
          </a:p>
          <a:p>
            <a:endParaRPr lang="ru-KZ" dirty="0"/>
          </a:p>
        </p:txBody>
      </p:sp>
    </p:spTree>
    <p:extLst>
      <p:ext uri="{BB962C8B-B14F-4D97-AF65-F5344CB8AC3E}">
        <p14:creationId xmlns:p14="http://schemas.microsoft.com/office/powerpoint/2010/main" val="1524856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15600" y="277600"/>
            <a:ext cx="11360800" cy="763600"/>
          </a:xfrm>
          <a:prstGeom prst="rect">
            <a:avLst/>
          </a:prstGeom>
          <a:noFill/>
          <a:ln>
            <a:noFill/>
          </a:ln>
        </p:spPr>
        <p:txBody>
          <a:bodyPr spcFirstLastPara="1" vert="horz" wrap="square" lIns="121900" tIns="121900" rIns="121900" bIns="121900" rtlCol="0" anchor="t" anchorCtr="0">
            <a:noAutofit/>
          </a:bodyPr>
          <a:lstStyle/>
          <a:p>
            <a:pPr algn="ctr"/>
            <a:r>
              <a:rPr lang="en-GB">
                <a:latin typeface="Georgia"/>
                <a:ea typeface="Georgia"/>
                <a:cs typeface="Georgia"/>
                <a:sym typeface="Georgia"/>
              </a:rPr>
              <a:t>Cell organelles</a:t>
            </a:r>
            <a:endParaRPr>
              <a:latin typeface="Georgia"/>
              <a:ea typeface="Georgia"/>
              <a:cs typeface="Georgia"/>
              <a:sym typeface="Georgia"/>
            </a:endParaRPr>
          </a:p>
        </p:txBody>
      </p:sp>
      <p:pic>
        <p:nvPicPr>
          <p:cNvPr id="142" name="Google Shape;142;p7"/>
          <p:cNvPicPr preferRelativeResize="0"/>
          <p:nvPr/>
        </p:nvPicPr>
        <p:blipFill rotWithShape="1">
          <a:blip r:embed="rId3">
            <a:alphaModFix/>
          </a:blip>
          <a:srcRect/>
          <a:stretch/>
        </p:blipFill>
        <p:spPr>
          <a:xfrm>
            <a:off x="2967718" y="1082500"/>
            <a:ext cx="6256567" cy="509463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87A2FDA-7006-49D0-BA05-F3BE95A0123C}"/>
              </a:ext>
            </a:extLst>
          </p:cNvPr>
          <p:cNvSpPr>
            <a:spLocks noGrp="1"/>
          </p:cNvSpPr>
          <p:nvPr>
            <p:ph type="title"/>
          </p:nvPr>
        </p:nvSpPr>
        <p:spPr>
          <a:xfrm>
            <a:off x="599388" y="-65126"/>
            <a:ext cx="10515600" cy="956231"/>
          </a:xfrm>
        </p:spPr>
        <p:txBody>
          <a:bodyPr>
            <a:normAutofit/>
          </a:bodyPr>
          <a:lstStyle/>
          <a:p>
            <a:r>
              <a:rPr lang="en" sz="3600" b="1" dirty="0">
                <a:solidFill>
                  <a:srgbClr val="0D0D0D"/>
                </a:solidFill>
                <a:effectLst/>
                <a:latin typeface="Times New Roman" panose="02020603050405020304" pitchFamily="18" charset="0"/>
                <a:ea typeface="Times New Roman" panose="02020603050405020304" pitchFamily="18" charset="0"/>
              </a:rPr>
              <a:t>Cell center</a:t>
            </a:r>
            <a:endParaRPr lang="ru-KZ" sz="3600" b="1" dirty="0"/>
          </a:p>
        </p:txBody>
      </p:sp>
      <p:sp>
        <p:nvSpPr>
          <p:cNvPr id="4" name="TextBox 3">
            <a:extLst>
              <a:ext uri="{FF2B5EF4-FFF2-40B4-BE49-F238E27FC236}">
                <a16:creationId xmlns:a16="http://schemas.microsoft.com/office/drawing/2014/main" id="{E1E1ED72-AFA3-4D52-93E2-53DBCAA13280}"/>
              </a:ext>
            </a:extLst>
          </p:cNvPr>
          <p:cNvSpPr txBox="1"/>
          <p:nvPr/>
        </p:nvSpPr>
        <p:spPr>
          <a:xfrm>
            <a:off x="336223" y="731973"/>
            <a:ext cx="10445685" cy="769441"/>
          </a:xfrm>
          <a:prstGeom prst="rect">
            <a:avLst/>
          </a:prstGeom>
          <a:noFill/>
        </p:spPr>
        <p:txBody>
          <a:bodyPr wrap="square">
            <a:spAutoFit/>
          </a:bodyPr>
          <a:lstStyle/>
          <a:p>
            <a:r>
              <a:rPr lang="ru-KZ" sz="2200" dirty="0">
                <a:cs typeface="Times New Roman" panose="02020603050405020304" pitchFamily="18" charset="0"/>
              </a:rPr>
              <a:t>The region in the cytoplasm</a:t>
            </a:r>
            <a:r>
              <a:rPr lang="en-US" sz="2200" dirty="0">
                <a:cs typeface="Times New Roman" panose="02020603050405020304" pitchFamily="18" charset="0"/>
              </a:rPr>
              <a:t>a</a:t>
            </a:r>
            <a:r>
              <a:rPr lang="ru-KZ" sz="2200" dirty="0">
                <a:cs typeface="Times New Roman" panose="02020603050405020304" pitchFamily="18" charset="0"/>
              </a:rPr>
              <a:t> containing the centrioles, and usually adjacent to the nucleus of the cell.</a:t>
            </a:r>
          </a:p>
        </p:txBody>
      </p:sp>
      <p:sp>
        <p:nvSpPr>
          <p:cNvPr id="6" name="TextBox 5">
            <a:extLst>
              <a:ext uri="{FF2B5EF4-FFF2-40B4-BE49-F238E27FC236}">
                <a16:creationId xmlns:a16="http://schemas.microsoft.com/office/drawing/2014/main" id="{5AB313B4-B131-4916-BDBD-7A473DCE4D07}"/>
              </a:ext>
            </a:extLst>
          </p:cNvPr>
          <p:cNvSpPr txBox="1"/>
          <p:nvPr/>
        </p:nvSpPr>
        <p:spPr>
          <a:xfrm>
            <a:off x="336223" y="1583703"/>
            <a:ext cx="5759777" cy="4832092"/>
          </a:xfrm>
          <a:prstGeom prst="rect">
            <a:avLst/>
          </a:prstGeom>
          <a:noFill/>
        </p:spPr>
        <p:txBody>
          <a:bodyPr wrap="square">
            <a:spAutoFit/>
          </a:bodyPr>
          <a:lstStyle/>
          <a:p>
            <a:pPr algn="l"/>
            <a:r>
              <a:rPr lang="en-US" sz="2200" b="0" i="0" u="none" strike="noStrike" baseline="0" dirty="0"/>
              <a:t>The centrioles usually occur as paired hollow cylinders which are about 0.2μm in diameter and 0.3 to 0.5 </a:t>
            </a:r>
            <a:r>
              <a:rPr lang="en-US" sz="2200" b="0" i="0" u="none" strike="noStrike" baseline="0" dirty="0" err="1"/>
              <a:t>μm</a:t>
            </a:r>
            <a:r>
              <a:rPr lang="en-US" sz="2200" b="0" i="0" u="none" strike="noStrike" baseline="0" dirty="0"/>
              <a:t> in length. The two centrioles usually lie at right angles to each other. The centriole is composed of nine sets of microtubules triplets arranged in a ring and embedded in a dense granular or amorphous, electron dense matrix. There are no microtubules at the center of the ring giving the </a:t>
            </a:r>
            <a:r>
              <a:rPr lang="en-US" sz="2200" b="1" i="0" u="none" strike="noStrike" baseline="0" dirty="0"/>
              <a:t>"9+0" </a:t>
            </a:r>
            <a:r>
              <a:rPr lang="en-US" sz="2200" b="0" i="0" u="none" strike="noStrike" baseline="0" dirty="0"/>
              <a:t>pattern for the centriole. Each microtubule in a triplet is about 250A wide. Membrane around the centrioles is absent.</a:t>
            </a:r>
          </a:p>
          <a:p>
            <a:pPr algn="l"/>
            <a:r>
              <a:rPr lang="en-US" sz="2200" b="0" i="0" u="none" strike="noStrike" baseline="0" dirty="0"/>
              <a:t>Sometimes a granular disc, called satellites, appears around the centriole.</a:t>
            </a:r>
            <a:endParaRPr lang="ru-KZ" sz="2200" dirty="0"/>
          </a:p>
        </p:txBody>
      </p:sp>
      <p:pic>
        <p:nvPicPr>
          <p:cNvPr id="8" name="Рисунок 7">
            <a:extLst>
              <a:ext uri="{FF2B5EF4-FFF2-40B4-BE49-F238E27FC236}">
                <a16:creationId xmlns:a16="http://schemas.microsoft.com/office/drawing/2014/main" id="{486847E6-2E1B-4123-8EBE-0F98775C5E30}"/>
              </a:ext>
            </a:extLst>
          </p:cNvPr>
          <p:cNvPicPr>
            <a:picLocks noChangeAspect="1"/>
          </p:cNvPicPr>
          <p:nvPr/>
        </p:nvPicPr>
        <p:blipFill rotWithShape="1">
          <a:blip r:embed="rId2"/>
          <a:srcRect l="41830" t="26529" r="27242" b="20275"/>
          <a:stretch/>
        </p:blipFill>
        <p:spPr>
          <a:xfrm>
            <a:off x="6096000" y="1177929"/>
            <a:ext cx="5335975" cy="5162559"/>
          </a:xfrm>
          <a:prstGeom prst="rect">
            <a:avLst/>
          </a:prstGeom>
        </p:spPr>
      </p:pic>
    </p:spTree>
    <p:extLst>
      <p:ext uri="{BB962C8B-B14F-4D97-AF65-F5344CB8AC3E}">
        <p14:creationId xmlns:p14="http://schemas.microsoft.com/office/powerpoint/2010/main" val="36174182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7153B7D-3CD2-46D0-81EB-049B670753FD}"/>
              </a:ext>
            </a:extLst>
          </p:cNvPr>
          <p:cNvSpPr txBox="1"/>
          <p:nvPr/>
        </p:nvSpPr>
        <p:spPr>
          <a:xfrm>
            <a:off x="743933" y="373699"/>
            <a:ext cx="10869496" cy="1384995"/>
          </a:xfrm>
          <a:prstGeom prst="rect">
            <a:avLst/>
          </a:prstGeom>
          <a:noFill/>
        </p:spPr>
        <p:txBody>
          <a:bodyPr wrap="square">
            <a:spAutoFit/>
          </a:bodyPr>
          <a:lstStyle/>
          <a:p>
            <a:pPr algn="l"/>
            <a:r>
              <a:rPr lang="en-US" sz="2800" b="0" i="0" u="none" strike="noStrike" baseline="0" dirty="0"/>
              <a:t>All the triplets of centriole are similar and indistinguishable from one another. The three microtubules often called sub-tubules, of a triplet are named </a:t>
            </a:r>
            <a:r>
              <a:rPr lang="en-US" sz="2800" b="1" i="0" u="none" strike="noStrike" baseline="0" dirty="0"/>
              <a:t>A, B </a:t>
            </a:r>
            <a:r>
              <a:rPr lang="en-US" sz="2800" b="0" i="0" u="none" strike="noStrike" baseline="0" dirty="0"/>
              <a:t>and </a:t>
            </a:r>
            <a:r>
              <a:rPr lang="en-US" sz="2800" b="1" i="0" u="none" strike="noStrike" baseline="0" dirty="0"/>
              <a:t>C, </a:t>
            </a:r>
            <a:r>
              <a:rPr lang="en-US" sz="2800" b="0" i="0" u="none" strike="noStrike" baseline="0" dirty="0"/>
              <a:t>beginning from the inside of the cylinder</a:t>
            </a:r>
            <a:r>
              <a:rPr lang="en-US" sz="2400" b="0" i="0" u="none" strike="noStrike" baseline="0" dirty="0"/>
              <a:t>.</a:t>
            </a:r>
            <a:endParaRPr lang="ru-KZ" sz="2400" dirty="0"/>
          </a:p>
        </p:txBody>
      </p:sp>
      <p:pic>
        <p:nvPicPr>
          <p:cNvPr id="6" name="Рисунок 5">
            <a:extLst>
              <a:ext uri="{FF2B5EF4-FFF2-40B4-BE49-F238E27FC236}">
                <a16:creationId xmlns:a16="http://schemas.microsoft.com/office/drawing/2014/main" id="{17FE4F63-1931-4225-9F47-6BCB1FB274C0}"/>
              </a:ext>
            </a:extLst>
          </p:cNvPr>
          <p:cNvPicPr>
            <a:picLocks noChangeAspect="1"/>
          </p:cNvPicPr>
          <p:nvPr/>
        </p:nvPicPr>
        <p:blipFill rotWithShape="1">
          <a:blip r:embed="rId2"/>
          <a:srcRect l="40826" t="36976" r="20051" b="11615"/>
          <a:stretch/>
        </p:blipFill>
        <p:spPr>
          <a:xfrm>
            <a:off x="1027522" y="1995878"/>
            <a:ext cx="4769962" cy="3525625"/>
          </a:xfrm>
          <a:prstGeom prst="rect">
            <a:avLst/>
          </a:prstGeom>
        </p:spPr>
      </p:pic>
      <p:sp>
        <p:nvSpPr>
          <p:cNvPr id="8" name="TextBox 7">
            <a:extLst>
              <a:ext uri="{FF2B5EF4-FFF2-40B4-BE49-F238E27FC236}">
                <a16:creationId xmlns:a16="http://schemas.microsoft.com/office/drawing/2014/main" id="{9D673750-F5DA-4D8B-AC40-451BFA5462D9}"/>
              </a:ext>
            </a:extLst>
          </p:cNvPr>
          <p:cNvSpPr txBox="1"/>
          <p:nvPr/>
        </p:nvSpPr>
        <p:spPr>
          <a:xfrm>
            <a:off x="6183984" y="2289178"/>
            <a:ext cx="5316323" cy="2677656"/>
          </a:xfrm>
          <a:prstGeom prst="rect">
            <a:avLst/>
          </a:prstGeom>
          <a:noFill/>
        </p:spPr>
        <p:txBody>
          <a:bodyPr wrap="square">
            <a:spAutoFit/>
          </a:bodyPr>
          <a:lstStyle/>
          <a:p>
            <a:pPr algn="l"/>
            <a:r>
              <a:rPr lang="en-US" sz="2800" b="0" i="0" u="none" strike="noStrike" baseline="0" dirty="0"/>
              <a:t>Nine amorphous shapes of electron dense material with poorly defined outer limits are</a:t>
            </a:r>
          </a:p>
          <a:p>
            <a:pPr algn="l"/>
            <a:r>
              <a:rPr lang="en-US" sz="2800" b="0" i="0" u="none" strike="noStrike" baseline="0" dirty="0"/>
              <a:t>present around the centriole. These are called </a:t>
            </a:r>
            <a:r>
              <a:rPr lang="en-US" sz="2800" b="1" i="0" u="none" strike="noStrike" baseline="0" dirty="0"/>
              <a:t>pericentriolar satellites</a:t>
            </a:r>
            <a:r>
              <a:rPr lang="en-US" sz="2800" b="0" i="0" u="none" strike="noStrike" baseline="0" dirty="0"/>
              <a:t>.</a:t>
            </a:r>
            <a:endParaRPr lang="ru-KZ" sz="2800" dirty="0"/>
          </a:p>
        </p:txBody>
      </p:sp>
    </p:spTree>
    <p:extLst>
      <p:ext uri="{BB962C8B-B14F-4D97-AF65-F5344CB8AC3E}">
        <p14:creationId xmlns:p14="http://schemas.microsoft.com/office/powerpoint/2010/main" val="18940074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8603CB8-1E5D-459D-A53A-28086C7204EC}"/>
              </a:ext>
            </a:extLst>
          </p:cNvPr>
          <p:cNvSpPr txBox="1"/>
          <p:nvPr/>
        </p:nvSpPr>
        <p:spPr>
          <a:xfrm>
            <a:off x="1350390" y="1180783"/>
            <a:ext cx="9546996" cy="3539430"/>
          </a:xfrm>
          <a:prstGeom prst="rect">
            <a:avLst/>
          </a:prstGeom>
          <a:noFill/>
        </p:spPr>
        <p:txBody>
          <a:bodyPr wrap="square">
            <a:spAutoFit/>
          </a:bodyPr>
          <a:lstStyle/>
          <a:p>
            <a:pPr algn="ctr"/>
            <a:r>
              <a:rPr lang="en-US" sz="3200" b="0" i="0" u="none" strike="noStrike" baseline="0" dirty="0"/>
              <a:t>The microtubule of the centriole is composed of a protein tubulin and some lipids</a:t>
            </a:r>
          </a:p>
          <a:p>
            <a:pPr algn="ctr"/>
            <a:r>
              <a:rPr lang="en-US" sz="3200" b="0" i="0" u="none" strike="noStrike" baseline="0" dirty="0"/>
              <a:t>having a high concentration of ATPase enzymes. They seem to contain RNA and a small</a:t>
            </a:r>
          </a:p>
          <a:p>
            <a:pPr algn="ctr"/>
            <a:r>
              <a:rPr lang="en-US" sz="3200" b="0" i="0" u="none" strike="noStrike" baseline="0" dirty="0"/>
              <a:t>DNA molecule. Proteins encoded by this DNA are translated on cytosolic</a:t>
            </a:r>
          </a:p>
          <a:p>
            <a:pPr algn="ctr"/>
            <a:r>
              <a:rPr lang="en-US" sz="3200" b="0" i="0" u="none" strike="noStrike" baseline="0" dirty="0"/>
              <a:t>ribosomes and then incorporated into the centriole.</a:t>
            </a:r>
            <a:endParaRPr lang="ru-KZ" sz="3200" dirty="0"/>
          </a:p>
        </p:txBody>
      </p:sp>
    </p:spTree>
    <p:extLst>
      <p:ext uri="{BB962C8B-B14F-4D97-AF65-F5344CB8AC3E}">
        <p14:creationId xmlns:p14="http://schemas.microsoft.com/office/powerpoint/2010/main" val="415222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3916765-022E-44F1-AB3F-FF253D6331AE}"/>
              </a:ext>
            </a:extLst>
          </p:cNvPr>
          <p:cNvSpPr>
            <a:spLocks noGrp="1"/>
          </p:cNvSpPr>
          <p:nvPr>
            <p:ph type="title"/>
          </p:nvPr>
        </p:nvSpPr>
        <p:spPr>
          <a:xfrm>
            <a:off x="838200" y="393405"/>
            <a:ext cx="10515600" cy="1325563"/>
          </a:xfrm>
        </p:spPr>
        <p:txBody>
          <a:bodyPr>
            <a:normAutofit fontScale="90000"/>
          </a:bodyPr>
          <a:lstStyle/>
          <a:p>
            <a:br>
              <a:rPr lang="en-GB" dirty="0"/>
            </a:br>
            <a:br>
              <a:rPr lang="en-GB" dirty="0"/>
            </a:br>
            <a:r>
              <a:rPr lang="en-GB" sz="4400" b="1" dirty="0">
                <a:latin typeface="+mn-lt"/>
              </a:rPr>
              <a:t>Functions of centrioles</a:t>
            </a:r>
            <a:br>
              <a:rPr lang="en-GB" dirty="0"/>
            </a:br>
            <a:endParaRPr lang="ru-KZ" b="1" dirty="0">
              <a:latin typeface="+mn-lt"/>
            </a:endParaRPr>
          </a:p>
        </p:txBody>
      </p:sp>
      <p:sp>
        <p:nvSpPr>
          <p:cNvPr id="4" name="TextBox 3">
            <a:extLst>
              <a:ext uri="{FF2B5EF4-FFF2-40B4-BE49-F238E27FC236}">
                <a16:creationId xmlns:a16="http://schemas.microsoft.com/office/drawing/2014/main" id="{3F328BA2-E5D4-4692-B4DB-247C82CFD9B8}"/>
              </a:ext>
            </a:extLst>
          </p:cNvPr>
          <p:cNvSpPr txBox="1"/>
          <p:nvPr/>
        </p:nvSpPr>
        <p:spPr>
          <a:xfrm>
            <a:off x="605672" y="2161171"/>
            <a:ext cx="9895787" cy="2246769"/>
          </a:xfrm>
          <a:prstGeom prst="rect">
            <a:avLst/>
          </a:prstGeom>
          <a:noFill/>
        </p:spPr>
        <p:txBody>
          <a:bodyPr wrap="square">
            <a:spAutoFit/>
          </a:bodyPr>
          <a:lstStyle/>
          <a:p>
            <a:pPr marL="342900" indent="-342900" algn="l">
              <a:buFont typeface="Arial" panose="020B0604020202020204" pitchFamily="34" charset="0"/>
              <a:buChar char="•"/>
            </a:pPr>
            <a:r>
              <a:rPr lang="en-US" sz="2800" b="0" i="0" u="none" strike="noStrike" baseline="0" dirty="0"/>
              <a:t>They help in organizing spindle fibers and astral rays during mitosis and meiosis.</a:t>
            </a:r>
          </a:p>
          <a:p>
            <a:pPr marL="342900" indent="-342900" algn="l">
              <a:buFont typeface="Arial" panose="020B0604020202020204" pitchFamily="34" charset="0"/>
              <a:buChar char="•"/>
            </a:pPr>
            <a:r>
              <a:rPr lang="en-US" sz="2800" b="0" i="0" u="none" strike="noStrike" baseline="0" dirty="0"/>
              <a:t>They provide basal bodies giving rise to cilia and flagella.</a:t>
            </a:r>
          </a:p>
          <a:p>
            <a:pPr marL="342900" indent="-342900" algn="l">
              <a:buFont typeface="Arial" panose="020B0604020202020204" pitchFamily="34" charset="0"/>
              <a:buChar char="•"/>
            </a:pPr>
            <a:r>
              <a:rPr lang="en-US" sz="2800" b="0" i="0" u="none" strike="noStrike" baseline="0" dirty="0"/>
              <a:t>Pericentriolar material acts at the MTOC (microtubule-organizing center) for the cytoplasmic microtubules.</a:t>
            </a:r>
            <a:endParaRPr lang="ru-KZ" sz="2800" dirty="0"/>
          </a:p>
        </p:txBody>
      </p:sp>
    </p:spTree>
    <p:extLst>
      <p:ext uri="{BB962C8B-B14F-4D97-AF65-F5344CB8AC3E}">
        <p14:creationId xmlns:p14="http://schemas.microsoft.com/office/powerpoint/2010/main" val="2751629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1886E54-BDB1-48A3-B26E-3780CFF97909}"/>
              </a:ext>
            </a:extLst>
          </p:cNvPr>
          <p:cNvSpPr>
            <a:spLocks noGrp="1"/>
          </p:cNvSpPr>
          <p:nvPr>
            <p:ph type="title"/>
          </p:nvPr>
        </p:nvSpPr>
        <p:spPr>
          <a:xfrm>
            <a:off x="838200" y="459393"/>
            <a:ext cx="10515600" cy="520995"/>
          </a:xfrm>
        </p:spPr>
        <p:txBody>
          <a:bodyPr>
            <a:normAutofit fontScale="90000"/>
          </a:bodyPr>
          <a:lstStyle/>
          <a:p>
            <a:r>
              <a:rPr lang="en-US" sz="4400" b="1" i="0" u="none" strike="noStrike" baseline="0" dirty="0">
                <a:latin typeface="+mn-lt"/>
              </a:rPr>
              <a:t>Ribosomes</a:t>
            </a:r>
            <a:endParaRPr lang="ru-KZ" b="1" dirty="0">
              <a:latin typeface="+mn-lt"/>
            </a:endParaRPr>
          </a:p>
        </p:txBody>
      </p:sp>
      <p:sp>
        <p:nvSpPr>
          <p:cNvPr id="4" name="TextBox 3">
            <a:extLst>
              <a:ext uri="{FF2B5EF4-FFF2-40B4-BE49-F238E27FC236}">
                <a16:creationId xmlns:a16="http://schemas.microsoft.com/office/drawing/2014/main" id="{9F7B0A2A-B3BF-4B82-A1B9-2A9450C8355F}"/>
              </a:ext>
            </a:extLst>
          </p:cNvPr>
          <p:cNvSpPr txBox="1"/>
          <p:nvPr/>
        </p:nvSpPr>
        <p:spPr>
          <a:xfrm>
            <a:off x="729916" y="980388"/>
            <a:ext cx="10935878" cy="5262979"/>
          </a:xfrm>
          <a:prstGeom prst="rect">
            <a:avLst/>
          </a:prstGeom>
          <a:noFill/>
        </p:spPr>
        <p:txBody>
          <a:bodyPr wrap="square">
            <a:spAutoFit/>
          </a:bodyPr>
          <a:lstStyle/>
          <a:p>
            <a:pPr algn="l"/>
            <a:r>
              <a:rPr lang="en-US" sz="2400" b="0" i="0" u="none" strike="noStrike" baseline="0" dirty="0"/>
              <a:t>Ribosomes are of two types </a:t>
            </a:r>
            <a:r>
              <a:rPr lang="en-US" sz="2400" b="1" i="0" u="none" strike="noStrike" baseline="0" dirty="0"/>
              <a:t>70S and 80S. ‘S’ </a:t>
            </a:r>
            <a:r>
              <a:rPr lang="en-US" sz="2400" b="0" i="0" u="none" strike="noStrike" baseline="0" dirty="0"/>
              <a:t>is </a:t>
            </a:r>
            <a:r>
              <a:rPr lang="en-US" sz="2400" b="1" i="0" u="none" strike="noStrike" baseline="0" dirty="0"/>
              <a:t>Svedberg unit</a:t>
            </a:r>
            <a:r>
              <a:rPr lang="en-US" sz="2400" b="0" i="0" u="none" strike="noStrike" baseline="0" dirty="0"/>
              <a:t>, a measure of particle</a:t>
            </a:r>
          </a:p>
          <a:p>
            <a:pPr algn="l"/>
            <a:r>
              <a:rPr lang="en-US" sz="2400" b="0" i="0" u="none" strike="noStrike" baseline="0" dirty="0"/>
              <a:t>size dependent on the speed with which the particles sediment in the ultracentrifuge. The </a:t>
            </a:r>
            <a:r>
              <a:rPr lang="en-US" sz="2400" b="1" i="0" u="none" strike="noStrike" baseline="0" dirty="0"/>
              <a:t>70S </a:t>
            </a:r>
            <a:r>
              <a:rPr lang="en-US" sz="2400" b="0" i="0" u="none" strike="noStrike" baseline="0" dirty="0"/>
              <a:t>ribosomes are found in the </a:t>
            </a:r>
            <a:r>
              <a:rPr lang="en-US" sz="2400" b="1" i="0" u="none" strike="noStrike" baseline="0" dirty="0"/>
              <a:t>prokaryotic cells </a:t>
            </a:r>
            <a:r>
              <a:rPr lang="en-US" sz="2400" b="0" i="0" u="none" strike="noStrike" baseline="0" dirty="0"/>
              <a:t>and in the </a:t>
            </a:r>
            <a:r>
              <a:rPr lang="en-US" sz="2400" b="1" i="0" u="none" strike="noStrike" baseline="0" dirty="0"/>
              <a:t>mitochondria and plastids </a:t>
            </a:r>
            <a:r>
              <a:rPr lang="en-US" sz="2400" b="0" i="0" u="none" strike="noStrike" baseline="0" dirty="0"/>
              <a:t>of eukaryotic cells. The </a:t>
            </a:r>
            <a:r>
              <a:rPr lang="en-US" sz="2400" b="1" i="0" u="none" strike="noStrike" baseline="0" dirty="0"/>
              <a:t>80S </a:t>
            </a:r>
            <a:r>
              <a:rPr lang="en-US" sz="2400" b="0" i="0" u="none" strike="noStrike" baseline="0" dirty="0"/>
              <a:t>ribosomes occur in the cytoplasm of the eukaryotic cells. Both the 70S and 80S ribosomes are similar in structure. They are small, spherical structures of which 70S ribosomes are around 200A in diameter, while 80S are 250 to 300A in diameter. They are porous and hydrated having two subunits, one is larger (140-160A in diameter) having dome shaped structure and the other is smaller in size, found over the larger subunit, forming a cap like structure. The two subunits are separated by clefts.</a:t>
            </a:r>
          </a:p>
          <a:p>
            <a:pPr algn="l"/>
            <a:r>
              <a:rPr lang="en-US" sz="2400" b="1" i="0" u="none" strike="noStrike" baseline="0" dirty="0"/>
              <a:t>Membrane is absent around them</a:t>
            </a:r>
            <a:r>
              <a:rPr lang="en-US" sz="2400" b="0" i="0" u="none" strike="noStrike" baseline="0" dirty="0"/>
              <a:t>. The subunits occur separately in the cytoplasm, and join to form ribosomes only at the time of protein synthesis. Many ribosomes line up and join the mRNA chain. After the synthesis of protein, the ribosomes leave the mRNA chain and dissociate into subunits.</a:t>
            </a:r>
            <a:endParaRPr lang="ru-KZ" sz="2400" dirty="0"/>
          </a:p>
        </p:txBody>
      </p:sp>
    </p:spTree>
    <p:extLst>
      <p:ext uri="{BB962C8B-B14F-4D97-AF65-F5344CB8AC3E}">
        <p14:creationId xmlns:p14="http://schemas.microsoft.com/office/powerpoint/2010/main" val="28045156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752795B-8DD4-44FA-BFA2-F03053C0CF96}"/>
              </a:ext>
            </a:extLst>
          </p:cNvPr>
          <p:cNvSpPr>
            <a:spLocks noGrp="1"/>
          </p:cNvSpPr>
          <p:nvPr>
            <p:ph type="title"/>
          </p:nvPr>
        </p:nvSpPr>
        <p:spPr/>
        <p:txBody>
          <a:bodyPr/>
          <a:lstStyle/>
          <a:p>
            <a:endParaRPr lang="ru-KZ"/>
          </a:p>
        </p:txBody>
      </p:sp>
      <p:pic>
        <p:nvPicPr>
          <p:cNvPr id="3" name="Рисунок 2">
            <a:extLst>
              <a:ext uri="{FF2B5EF4-FFF2-40B4-BE49-F238E27FC236}">
                <a16:creationId xmlns:a16="http://schemas.microsoft.com/office/drawing/2014/main" id="{F5D33AE7-A765-4D96-A89F-8F19FE497495}"/>
              </a:ext>
            </a:extLst>
          </p:cNvPr>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713300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F65E31F-CCF5-425E-BC4C-FD3F9418E938}"/>
              </a:ext>
            </a:extLst>
          </p:cNvPr>
          <p:cNvSpPr>
            <a:spLocks noGrp="1"/>
          </p:cNvSpPr>
          <p:nvPr>
            <p:ph type="title"/>
          </p:nvPr>
        </p:nvSpPr>
        <p:spPr/>
        <p:txBody>
          <a:bodyPr/>
          <a:lstStyle/>
          <a:p>
            <a:endParaRPr lang="ru-KZ"/>
          </a:p>
        </p:txBody>
      </p:sp>
      <p:pic>
        <p:nvPicPr>
          <p:cNvPr id="4" name="Рисунок 3">
            <a:extLst>
              <a:ext uri="{FF2B5EF4-FFF2-40B4-BE49-F238E27FC236}">
                <a16:creationId xmlns:a16="http://schemas.microsoft.com/office/drawing/2014/main" id="{DF5A2B0A-3A9C-43C9-8F88-4778B8996AD7}"/>
              </a:ext>
            </a:extLst>
          </p:cNvPr>
          <p:cNvPicPr>
            <a:picLocks noChangeAspect="1"/>
          </p:cNvPicPr>
          <p:nvPr/>
        </p:nvPicPr>
        <p:blipFill rotWithShape="1">
          <a:blip r:embed="rId2"/>
          <a:srcRect l="35412" t="34913" r="17655" b="20413"/>
          <a:stretch/>
        </p:blipFill>
        <p:spPr>
          <a:xfrm>
            <a:off x="904972" y="895545"/>
            <a:ext cx="10133815" cy="5425849"/>
          </a:xfrm>
          <a:prstGeom prst="rect">
            <a:avLst/>
          </a:prstGeom>
        </p:spPr>
      </p:pic>
      <p:sp>
        <p:nvSpPr>
          <p:cNvPr id="5" name="Прямоугольник 4">
            <a:extLst>
              <a:ext uri="{FF2B5EF4-FFF2-40B4-BE49-F238E27FC236}">
                <a16:creationId xmlns:a16="http://schemas.microsoft.com/office/drawing/2014/main" id="{2EA4B39C-8430-47B8-BB16-A9779366BC17}"/>
              </a:ext>
            </a:extLst>
          </p:cNvPr>
          <p:cNvSpPr/>
          <p:nvPr/>
        </p:nvSpPr>
        <p:spPr>
          <a:xfrm>
            <a:off x="5279010" y="3007151"/>
            <a:ext cx="1178351" cy="3487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
        <p:nvSpPr>
          <p:cNvPr id="8" name="Прямоугольник 7">
            <a:extLst>
              <a:ext uri="{FF2B5EF4-FFF2-40B4-BE49-F238E27FC236}">
                <a16:creationId xmlns:a16="http://schemas.microsoft.com/office/drawing/2014/main" id="{8C72BDB7-E9E3-4159-B938-E37F6B24DA80}"/>
              </a:ext>
            </a:extLst>
          </p:cNvPr>
          <p:cNvSpPr/>
          <p:nvPr/>
        </p:nvSpPr>
        <p:spPr>
          <a:xfrm>
            <a:off x="3687451" y="5874471"/>
            <a:ext cx="1178351" cy="348791"/>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KZ"/>
          </a:p>
        </p:txBody>
      </p:sp>
    </p:spTree>
    <p:extLst>
      <p:ext uri="{BB962C8B-B14F-4D97-AF65-F5344CB8AC3E}">
        <p14:creationId xmlns:p14="http://schemas.microsoft.com/office/powerpoint/2010/main" val="358725450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Стандартная">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279</TotalTime>
  <Words>1310</Words>
  <Application>Microsoft Office PowerPoint</Application>
  <PresentationFormat>Широкоэкранный</PresentationFormat>
  <Paragraphs>64</Paragraphs>
  <Slides>17</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1</vt:i4>
      </vt:variant>
      <vt:variant>
        <vt:lpstr>Заголовки слайдов</vt:lpstr>
      </vt:variant>
      <vt:variant>
        <vt:i4>17</vt:i4>
      </vt:variant>
    </vt:vector>
  </HeadingPairs>
  <TitlesOfParts>
    <vt:vector size="26" baseType="lpstr">
      <vt:lpstr>Aptos</vt:lpstr>
      <vt:lpstr>Arial</vt:lpstr>
      <vt:lpstr>Calibri</vt:lpstr>
      <vt:lpstr>Calibri Light</vt:lpstr>
      <vt:lpstr>Georgia</vt:lpstr>
      <vt:lpstr>Poppins</vt:lpstr>
      <vt:lpstr>Times New Roman</vt:lpstr>
      <vt:lpstr>TimesNewRoman,Bold</vt:lpstr>
      <vt:lpstr>Тема Office</vt:lpstr>
      <vt:lpstr>Lecture №4</vt:lpstr>
      <vt:lpstr>Cell organelles</vt:lpstr>
      <vt:lpstr>Cell center</vt:lpstr>
      <vt:lpstr>Презентация PowerPoint</vt:lpstr>
      <vt:lpstr>Презентация PowerPoint</vt:lpstr>
      <vt:lpstr>  Functions of centrioles </vt:lpstr>
      <vt:lpstr>Ribosomes</vt:lpstr>
      <vt:lpstr>Презентация PowerPoint</vt:lpstr>
      <vt:lpstr>Презентация PowerPoint</vt:lpstr>
      <vt:lpstr>Презентация PowerPoint</vt:lpstr>
      <vt:lpstr>Functions of Ribosome </vt:lpstr>
      <vt:lpstr>Cytoskeleton  </vt:lpstr>
      <vt:lpstr>The microtubules are hollow, unbranched cylinders, generally about 200 to 270 A thick and several micrometers long. They may occur singly or in bundles, and radiate from the centriole to the periphery of the cell. The microtubule is composed of 13 parallel protofilaments that run its entire length and enclose a central lumen about 150 A.  Each proto-filament is made up of a row of globular subunits that have a diameter of about 40 to 50 A. There may be cross bridges between adjacent microtubules.  The microtubules are formed of a protein called tubulin. </vt:lpstr>
      <vt:lpstr>Презентация PowerPoint</vt:lpstr>
      <vt:lpstr>Functions of microtubules</vt:lpstr>
      <vt:lpstr>Microfilaments </vt:lpstr>
      <vt:lpstr>Functions of Microfilaments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№4</dc:title>
  <dc:creator>Алена Запарина</dc:creator>
  <cp:lastModifiedBy>Зарина</cp:lastModifiedBy>
  <cp:revision>4</cp:revision>
  <dcterms:created xsi:type="dcterms:W3CDTF">2024-09-22T17:51:02Z</dcterms:created>
  <dcterms:modified xsi:type="dcterms:W3CDTF">2024-09-25T06:50:42Z</dcterms:modified>
</cp:coreProperties>
</file>